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5"/>
  </p:notesMasterIdLst>
  <p:handoutMasterIdLst>
    <p:handoutMasterId r:id="rId36"/>
  </p:handoutMasterIdLst>
  <p:sldIdLst>
    <p:sldId id="329" r:id="rId2"/>
    <p:sldId id="332" r:id="rId3"/>
    <p:sldId id="258" r:id="rId4"/>
    <p:sldId id="256" r:id="rId5"/>
    <p:sldId id="306" r:id="rId6"/>
    <p:sldId id="288" r:id="rId7"/>
    <p:sldId id="331" r:id="rId8"/>
    <p:sldId id="324" r:id="rId9"/>
    <p:sldId id="307" r:id="rId10"/>
    <p:sldId id="310" r:id="rId11"/>
    <p:sldId id="312" r:id="rId12"/>
    <p:sldId id="313" r:id="rId13"/>
    <p:sldId id="314" r:id="rId14"/>
    <p:sldId id="317" r:id="rId15"/>
    <p:sldId id="311" r:id="rId16"/>
    <p:sldId id="328" r:id="rId17"/>
    <p:sldId id="326" r:id="rId18"/>
    <p:sldId id="286" r:id="rId19"/>
    <p:sldId id="321" r:id="rId20"/>
    <p:sldId id="691" r:id="rId21"/>
    <p:sldId id="692" r:id="rId22"/>
    <p:sldId id="677" r:id="rId23"/>
    <p:sldId id="684" r:id="rId24"/>
    <p:sldId id="624" r:id="rId25"/>
    <p:sldId id="654" r:id="rId26"/>
    <p:sldId id="693" r:id="rId27"/>
    <p:sldId id="696" r:id="rId28"/>
    <p:sldId id="687" r:id="rId29"/>
    <p:sldId id="688" r:id="rId30"/>
    <p:sldId id="689" r:id="rId31"/>
    <p:sldId id="690" r:id="rId32"/>
    <p:sldId id="330" r:id="rId33"/>
    <p:sldId id="287" r:id="rId34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3E87"/>
    <a:srgbClr val="FFFFFF"/>
    <a:srgbClr val="4E67C8"/>
    <a:srgbClr val="5BD078"/>
    <a:srgbClr val="CDE5FE"/>
    <a:srgbClr val="E8F3FF"/>
    <a:srgbClr val="E9EBF5"/>
    <a:srgbClr val="D0D3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950" autoAdjust="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1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image" Target="../media/image12.jpeg"/><Relationship Id="rId4" Type="http://schemas.openxmlformats.org/officeDocument/2006/relationships/image" Target="../media/image15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image" Target="../media/image12.jpeg"/><Relationship Id="rId4" Type="http://schemas.openxmlformats.org/officeDocument/2006/relationships/image" Target="../media/image1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F87904-8485-40AB-AA35-58CEDAD7348B}" type="doc">
      <dgm:prSet loTypeId="urn:microsoft.com/office/officeart/2005/8/layout/process4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CA"/>
        </a:p>
      </dgm:t>
    </dgm:pt>
    <dgm:pt modelId="{B9416509-A033-4A82-AC7B-6A38ED83462C}">
      <dgm:prSet phldrT="[Text]"/>
      <dgm:spPr/>
      <dgm:t>
        <a:bodyPr/>
        <a:lstStyle/>
        <a:p>
          <a:r>
            <a:rPr lang="en-CA" dirty="0"/>
            <a:t>Services</a:t>
          </a:r>
        </a:p>
      </dgm:t>
    </dgm:pt>
    <dgm:pt modelId="{95295F93-A793-42D0-9CE2-3EF0E3AD7AC3}" type="parTrans" cxnId="{3BAC12A0-3A0E-4688-94FE-EA1BE90377DA}">
      <dgm:prSet/>
      <dgm:spPr/>
      <dgm:t>
        <a:bodyPr/>
        <a:lstStyle/>
        <a:p>
          <a:endParaRPr lang="en-CA"/>
        </a:p>
      </dgm:t>
    </dgm:pt>
    <dgm:pt modelId="{63585996-05C6-4C11-93B5-8688DE94980D}" type="sibTrans" cxnId="{3BAC12A0-3A0E-4688-94FE-EA1BE90377DA}">
      <dgm:prSet/>
      <dgm:spPr/>
      <dgm:t>
        <a:bodyPr/>
        <a:lstStyle/>
        <a:p>
          <a:endParaRPr lang="en-CA"/>
        </a:p>
      </dgm:t>
    </dgm:pt>
    <dgm:pt modelId="{46A65F18-523F-4FB8-AD05-0DB96B3ABD77}">
      <dgm:prSet phldrT="[Text]"/>
      <dgm:spPr/>
      <dgm:t>
        <a:bodyPr/>
        <a:lstStyle/>
        <a:p>
          <a:r>
            <a:rPr lang="en-CA" dirty="0"/>
            <a:t>Process Design</a:t>
          </a:r>
        </a:p>
      </dgm:t>
    </dgm:pt>
    <dgm:pt modelId="{42B578AA-194E-447E-9B06-BBA8C4146143}" type="parTrans" cxnId="{FB4F2261-63CA-48F6-8BFE-BBA5AE0129DE}">
      <dgm:prSet/>
      <dgm:spPr/>
      <dgm:t>
        <a:bodyPr/>
        <a:lstStyle/>
        <a:p>
          <a:endParaRPr lang="en-CA"/>
        </a:p>
      </dgm:t>
    </dgm:pt>
    <dgm:pt modelId="{CD7854DA-2D65-418F-87DE-F13407AE44DF}" type="sibTrans" cxnId="{FB4F2261-63CA-48F6-8BFE-BBA5AE0129DE}">
      <dgm:prSet/>
      <dgm:spPr/>
      <dgm:t>
        <a:bodyPr/>
        <a:lstStyle/>
        <a:p>
          <a:endParaRPr lang="en-CA"/>
        </a:p>
      </dgm:t>
    </dgm:pt>
    <dgm:pt modelId="{9956CA2C-8FFE-4B6F-BB67-A321445E6200}">
      <dgm:prSet phldrT="[Text]"/>
      <dgm:spPr/>
      <dgm:t>
        <a:bodyPr/>
        <a:lstStyle/>
        <a:p>
          <a:r>
            <a:rPr lang="en-CA" dirty="0"/>
            <a:t>Equipment Supply</a:t>
          </a:r>
        </a:p>
      </dgm:t>
    </dgm:pt>
    <dgm:pt modelId="{6D878EE3-46DF-4754-8240-4E236672386C}" type="parTrans" cxnId="{B4EEA3C2-156B-467E-A052-77EBFA64B35F}">
      <dgm:prSet/>
      <dgm:spPr/>
      <dgm:t>
        <a:bodyPr/>
        <a:lstStyle/>
        <a:p>
          <a:endParaRPr lang="en-CA"/>
        </a:p>
      </dgm:t>
    </dgm:pt>
    <dgm:pt modelId="{4EB0E17C-B903-4B95-9162-08777D0F6958}" type="sibTrans" cxnId="{B4EEA3C2-156B-467E-A052-77EBFA64B35F}">
      <dgm:prSet/>
      <dgm:spPr/>
      <dgm:t>
        <a:bodyPr/>
        <a:lstStyle/>
        <a:p>
          <a:endParaRPr lang="en-CA"/>
        </a:p>
      </dgm:t>
    </dgm:pt>
    <dgm:pt modelId="{E9CE0CF6-58B4-4A5D-B9A8-F57B358E5EFF}">
      <dgm:prSet phldrT="[Text]"/>
      <dgm:spPr/>
      <dgm:t>
        <a:bodyPr/>
        <a:lstStyle/>
        <a:p>
          <a:r>
            <a:rPr lang="en-CA" dirty="0"/>
            <a:t>Applications</a:t>
          </a:r>
        </a:p>
      </dgm:t>
    </dgm:pt>
    <dgm:pt modelId="{C05E5FCC-7667-4E0B-B318-40057B736CD9}" type="parTrans" cxnId="{A3C946DD-EEE1-4407-9D56-F50952222670}">
      <dgm:prSet/>
      <dgm:spPr/>
      <dgm:t>
        <a:bodyPr/>
        <a:lstStyle/>
        <a:p>
          <a:endParaRPr lang="en-CA"/>
        </a:p>
      </dgm:t>
    </dgm:pt>
    <dgm:pt modelId="{F58439D6-9535-4059-AEDB-3329BEFBE1D0}" type="sibTrans" cxnId="{A3C946DD-EEE1-4407-9D56-F50952222670}">
      <dgm:prSet/>
      <dgm:spPr/>
      <dgm:t>
        <a:bodyPr/>
        <a:lstStyle/>
        <a:p>
          <a:endParaRPr lang="en-CA"/>
        </a:p>
      </dgm:t>
    </dgm:pt>
    <dgm:pt modelId="{F44E0943-CFE3-4602-BF8E-D2A6DD76C7B6}">
      <dgm:prSet phldrT="[Text]"/>
      <dgm:spPr/>
      <dgm:t>
        <a:bodyPr/>
        <a:lstStyle/>
        <a:p>
          <a:r>
            <a:rPr lang="en-CA" dirty="0"/>
            <a:t>Municipal Wastewater Treatment</a:t>
          </a:r>
        </a:p>
      </dgm:t>
    </dgm:pt>
    <dgm:pt modelId="{631C5AA5-0DB4-4990-B4DC-0487279A51AC}" type="parTrans" cxnId="{6308CA31-8DE2-4C76-B4EB-07DB8D9AF72E}">
      <dgm:prSet/>
      <dgm:spPr/>
      <dgm:t>
        <a:bodyPr/>
        <a:lstStyle/>
        <a:p>
          <a:endParaRPr lang="en-CA"/>
        </a:p>
      </dgm:t>
    </dgm:pt>
    <dgm:pt modelId="{62C1972A-8847-4275-BE6D-7C7AD34FF612}" type="sibTrans" cxnId="{6308CA31-8DE2-4C76-B4EB-07DB8D9AF72E}">
      <dgm:prSet/>
      <dgm:spPr/>
      <dgm:t>
        <a:bodyPr/>
        <a:lstStyle/>
        <a:p>
          <a:endParaRPr lang="en-CA"/>
        </a:p>
      </dgm:t>
    </dgm:pt>
    <dgm:pt modelId="{53A7718E-F05A-42D6-9ABE-B2B6BCBA4CA6}">
      <dgm:prSet phldrT="[Text]"/>
      <dgm:spPr/>
      <dgm:t>
        <a:bodyPr/>
        <a:lstStyle/>
        <a:p>
          <a:r>
            <a:rPr lang="en-CA" dirty="0"/>
            <a:t>Industrial Wastewater Treatment</a:t>
          </a:r>
        </a:p>
      </dgm:t>
    </dgm:pt>
    <dgm:pt modelId="{C0E5E4FF-6DE6-488E-BDFD-570D560AB05B}" type="parTrans" cxnId="{E2A42791-0CC5-4E08-A375-BAAE72D59D12}">
      <dgm:prSet/>
      <dgm:spPr/>
      <dgm:t>
        <a:bodyPr/>
        <a:lstStyle/>
        <a:p>
          <a:endParaRPr lang="en-CA"/>
        </a:p>
      </dgm:t>
    </dgm:pt>
    <dgm:pt modelId="{6967E956-33DD-4A3F-A26A-F8BD0E0CC212}" type="sibTrans" cxnId="{E2A42791-0CC5-4E08-A375-BAAE72D59D12}">
      <dgm:prSet/>
      <dgm:spPr/>
      <dgm:t>
        <a:bodyPr/>
        <a:lstStyle/>
        <a:p>
          <a:endParaRPr lang="en-CA"/>
        </a:p>
      </dgm:t>
    </dgm:pt>
    <dgm:pt modelId="{B00996CA-2B12-4942-A5AF-9F979DF86A7E}">
      <dgm:prSet/>
      <dgm:spPr/>
      <dgm:t>
        <a:bodyPr/>
        <a:lstStyle/>
        <a:p>
          <a:r>
            <a:rPr lang="en-CA" dirty="0"/>
            <a:t>Design-Build</a:t>
          </a:r>
        </a:p>
      </dgm:t>
    </dgm:pt>
    <dgm:pt modelId="{54967BEA-578D-4418-B4EA-67FC3C4A440E}" type="parTrans" cxnId="{A58A04C3-5A50-46B0-9697-B02402E9DACC}">
      <dgm:prSet/>
      <dgm:spPr/>
      <dgm:t>
        <a:bodyPr/>
        <a:lstStyle/>
        <a:p>
          <a:endParaRPr lang="en-CA"/>
        </a:p>
      </dgm:t>
    </dgm:pt>
    <dgm:pt modelId="{EF3E7533-268B-413D-89FF-99C3F89E8530}" type="sibTrans" cxnId="{A58A04C3-5A50-46B0-9697-B02402E9DACC}">
      <dgm:prSet/>
      <dgm:spPr/>
      <dgm:t>
        <a:bodyPr/>
        <a:lstStyle/>
        <a:p>
          <a:endParaRPr lang="en-CA"/>
        </a:p>
      </dgm:t>
    </dgm:pt>
    <dgm:pt modelId="{BF0679DD-2747-409E-8A0C-664548EF57FF}">
      <dgm:prSet/>
      <dgm:spPr/>
      <dgm:t>
        <a:bodyPr/>
        <a:lstStyle/>
        <a:p>
          <a:r>
            <a:rPr lang="en-CA" dirty="0"/>
            <a:t>Operation &amp; Maintenance</a:t>
          </a:r>
        </a:p>
      </dgm:t>
    </dgm:pt>
    <dgm:pt modelId="{E422B453-0662-49CF-A42B-425DB79730CB}" type="parTrans" cxnId="{3C24C4D8-AD03-4798-86C2-61F16E3B616F}">
      <dgm:prSet/>
      <dgm:spPr/>
      <dgm:t>
        <a:bodyPr/>
        <a:lstStyle/>
        <a:p>
          <a:endParaRPr lang="en-CA"/>
        </a:p>
      </dgm:t>
    </dgm:pt>
    <dgm:pt modelId="{F1222A69-72C2-44AA-BB8C-A9371EFF2E0E}" type="sibTrans" cxnId="{3C24C4D8-AD03-4798-86C2-61F16E3B616F}">
      <dgm:prSet/>
      <dgm:spPr/>
      <dgm:t>
        <a:bodyPr/>
        <a:lstStyle/>
        <a:p>
          <a:endParaRPr lang="en-CA"/>
        </a:p>
      </dgm:t>
    </dgm:pt>
    <dgm:pt modelId="{AADD39CD-4639-4A79-992E-50EC7F29B899}">
      <dgm:prSet/>
      <dgm:spPr/>
      <dgm:t>
        <a:bodyPr/>
        <a:lstStyle/>
        <a:p>
          <a:r>
            <a:rPr lang="en-CA" dirty="0"/>
            <a:t>Research &amp; Development</a:t>
          </a:r>
        </a:p>
      </dgm:t>
    </dgm:pt>
    <dgm:pt modelId="{7C335E01-6ACA-475B-AE66-8B154B547F24}" type="parTrans" cxnId="{01DF840B-986D-407A-855B-4B148F7297A5}">
      <dgm:prSet/>
      <dgm:spPr/>
      <dgm:t>
        <a:bodyPr/>
        <a:lstStyle/>
        <a:p>
          <a:endParaRPr lang="en-CA"/>
        </a:p>
      </dgm:t>
    </dgm:pt>
    <dgm:pt modelId="{9562140F-DF9F-445A-BBD9-12B8161CBBDA}" type="sibTrans" cxnId="{01DF840B-986D-407A-855B-4B148F7297A5}">
      <dgm:prSet/>
      <dgm:spPr/>
      <dgm:t>
        <a:bodyPr/>
        <a:lstStyle/>
        <a:p>
          <a:endParaRPr lang="en-CA"/>
        </a:p>
      </dgm:t>
    </dgm:pt>
    <dgm:pt modelId="{F77429CB-A330-436C-90CF-4420B355A730}">
      <dgm:prSet/>
      <dgm:spPr/>
      <dgm:t>
        <a:bodyPr/>
        <a:lstStyle/>
        <a:p>
          <a:r>
            <a:rPr lang="en-CA" dirty="0"/>
            <a:t>Packaged &amp; Containerized Wastewater Systems</a:t>
          </a:r>
        </a:p>
      </dgm:t>
    </dgm:pt>
    <dgm:pt modelId="{EC38D28F-6EFF-4815-9189-0315D18165BC}" type="parTrans" cxnId="{01991EED-C7A6-4A83-8480-6EA4142AD485}">
      <dgm:prSet/>
      <dgm:spPr/>
      <dgm:t>
        <a:bodyPr/>
        <a:lstStyle/>
        <a:p>
          <a:endParaRPr lang="en-CA"/>
        </a:p>
      </dgm:t>
    </dgm:pt>
    <dgm:pt modelId="{500F1F2D-5CBB-4755-8B6A-37EAAAEE212B}" type="sibTrans" cxnId="{01991EED-C7A6-4A83-8480-6EA4142AD485}">
      <dgm:prSet/>
      <dgm:spPr/>
      <dgm:t>
        <a:bodyPr/>
        <a:lstStyle/>
        <a:p>
          <a:endParaRPr lang="en-CA"/>
        </a:p>
      </dgm:t>
    </dgm:pt>
    <dgm:pt modelId="{2AF4D69E-BB45-4F15-99A9-C0616A96A54B}">
      <dgm:prSet/>
      <dgm:spPr/>
      <dgm:t>
        <a:bodyPr/>
        <a:lstStyle/>
        <a:p>
          <a:r>
            <a:rPr lang="en-CA" dirty="0"/>
            <a:t>Clients</a:t>
          </a:r>
        </a:p>
      </dgm:t>
    </dgm:pt>
    <dgm:pt modelId="{E17FB465-389A-4957-BA04-A0814D4726FE}" type="parTrans" cxnId="{F48023BC-E291-4FB0-9366-7697B90AD0EA}">
      <dgm:prSet/>
      <dgm:spPr/>
      <dgm:t>
        <a:bodyPr/>
        <a:lstStyle/>
        <a:p>
          <a:endParaRPr lang="en-CA"/>
        </a:p>
      </dgm:t>
    </dgm:pt>
    <dgm:pt modelId="{E5184D99-BFD3-4AAA-BE28-C3418B3B0186}" type="sibTrans" cxnId="{F48023BC-E291-4FB0-9366-7697B90AD0EA}">
      <dgm:prSet/>
      <dgm:spPr/>
      <dgm:t>
        <a:bodyPr/>
        <a:lstStyle/>
        <a:p>
          <a:endParaRPr lang="en-CA"/>
        </a:p>
      </dgm:t>
    </dgm:pt>
    <dgm:pt modelId="{C284A5C4-B03F-434A-BBF9-0BB875ED7930}">
      <dgm:prSet/>
      <dgm:spPr/>
      <dgm:t>
        <a:bodyPr/>
        <a:lstStyle/>
        <a:p>
          <a:r>
            <a:rPr lang="en-CA" dirty="0"/>
            <a:t>Private Developers</a:t>
          </a:r>
        </a:p>
      </dgm:t>
    </dgm:pt>
    <dgm:pt modelId="{F87A6FF7-B5D2-4B0E-8179-3B00D5B15574}" type="parTrans" cxnId="{006ECC1B-BBDC-4A81-B263-C49434B037CB}">
      <dgm:prSet/>
      <dgm:spPr/>
      <dgm:t>
        <a:bodyPr/>
        <a:lstStyle/>
        <a:p>
          <a:endParaRPr lang="en-CA"/>
        </a:p>
      </dgm:t>
    </dgm:pt>
    <dgm:pt modelId="{2703F74E-AC19-45E2-A45C-C72974DABC86}" type="sibTrans" cxnId="{006ECC1B-BBDC-4A81-B263-C49434B037CB}">
      <dgm:prSet/>
      <dgm:spPr/>
      <dgm:t>
        <a:bodyPr/>
        <a:lstStyle/>
        <a:p>
          <a:endParaRPr lang="en-CA"/>
        </a:p>
      </dgm:t>
    </dgm:pt>
    <dgm:pt modelId="{3E49B8CF-0DCF-4BC4-8610-519D15064FE2}">
      <dgm:prSet/>
      <dgm:spPr/>
      <dgm:t>
        <a:bodyPr/>
        <a:lstStyle/>
        <a:p>
          <a:r>
            <a:rPr lang="en-CA" dirty="0"/>
            <a:t>Municipalities</a:t>
          </a:r>
        </a:p>
      </dgm:t>
    </dgm:pt>
    <dgm:pt modelId="{B6CCD1A4-E1C2-4294-96AB-7E3CB92B5E38}" type="parTrans" cxnId="{A91BB201-6AE2-4875-9251-07618A0A4324}">
      <dgm:prSet/>
      <dgm:spPr/>
      <dgm:t>
        <a:bodyPr/>
        <a:lstStyle/>
        <a:p>
          <a:endParaRPr lang="en-CA"/>
        </a:p>
      </dgm:t>
    </dgm:pt>
    <dgm:pt modelId="{C6C11368-9530-41FF-9EA2-EDCD2081D4D1}" type="sibTrans" cxnId="{A91BB201-6AE2-4875-9251-07618A0A4324}">
      <dgm:prSet/>
      <dgm:spPr/>
      <dgm:t>
        <a:bodyPr/>
        <a:lstStyle/>
        <a:p>
          <a:endParaRPr lang="en-CA"/>
        </a:p>
      </dgm:t>
    </dgm:pt>
    <dgm:pt modelId="{D5608A63-9A55-480D-9FEB-F1D6D92F853A}">
      <dgm:prSet/>
      <dgm:spPr/>
      <dgm:t>
        <a:bodyPr/>
        <a:lstStyle/>
        <a:p>
          <a:r>
            <a:rPr lang="en-CA" dirty="0"/>
            <a:t>General Contractors</a:t>
          </a:r>
        </a:p>
      </dgm:t>
    </dgm:pt>
    <dgm:pt modelId="{656E2FEE-5951-410E-BB64-8B5DBF63E5A1}" type="parTrans" cxnId="{9E328210-AB2E-4478-A84B-673C6DC6CC5B}">
      <dgm:prSet/>
      <dgm:spPr/>
      <dgm:t>
        <a:bodyPr/>
        <a:lstStyle/>
        <a:p>
          <a:endParaRPr lang="en-CA"/>
        </a:p>
      </dgm:t>
    </dgm:pt>
    <dgm:pt modelId="{EEB4DAC5-27B2-4FD8-B893-7BCD2293C578}" type="sibTrans" cxnId="{9E328210-AB2E-4478-A84B-673C6DC6CC5B}">
      <dgm:prSet/>
      <dgm:spPr/>
      <dgm:t>
        <a:bodyPr/>
        <a:lstStyle/>
        <a:p>
          <a:endParaRPr lang="en-CA"/>
        </a:p>
      </dgm:t>
    </dgm:pt>
    <dgm:pt modelId="{98994007-D1FA-4E5D-AF07-FCB02F4C974C}">
      <dgm:prSet/>
      <dgm:spPr/>
      <dgm:t>
        <a:bodyPr/>
        <a:lstStyle/>
        <a:p>
          <a:r>
            <a:rPr lang="en-CA" dirty="0"/>
            <a:t>Industrial Firms</a:t>
          </a:r>
        </a:p>
      </dgm:t>
    </dgm:pt>
    <dgm:pt modelId="{E78E9744-47C3-46C7-AAEF-D74D43C8E98C}" type="parTrans" cxnId="{CA831C05-4D55-4553-BE0F-92D0DAAC4F02}">
      <dgm:prSet/>
      <dgm:spPr/>
      <dgm:t>
        <a:bodyPr/>
        <a:lstStyle/>
        <a:p>
          <a:endParaRPr lang="en-CA"/>
        </a:p>
      </dgm:t>
    </dgm:pt>
    <dgm:pt modelId="{245F8064-427B-40C7-AD38-5A8D3942586F}" type="sibTrans" cxnId="{CA831C05-4D55-4553-BE0F-92D0DAAC4F02}">
      <dgm:prSet/>
      <dgm:spPr/>
      <dgm:t>
        <a:bodyPr/>
        <a:lstStyle/>
        <a:p>
          <a:endParaRPr lang="en-CA"/>
        </a:p>
      </dgm:t>
    </dgm:pt>
    <dgm:pt modelId="{EFF92C92-9BB3-4B80-B663-A8AEE180FBBF}" type="pres">
      <dgm:prSet presAssocID="{2FF87904-8485-40AB-AA35-58CEDAD7348B}" presName="Name0" presStyleCnt="0">
        <dgm:presLayoutVars>
          <dgm:dir/>
          <dgm:animLvl val="lvl"/>
          <dgm:resizeHandles val="exact"/>
        </dgm:presLayoutVars>
      </dgm:prSet>
      <dgm:spPr/>
    </dgm:pt>
    <dgm:pt modelId="{52919B4C-E6D5-4FAD-9448-43FC3C137E9E}" type="pres">
      <dgm:prSet presAssocID="{2AF4D69E-BB45-4F15-99A9-C0616A96A54B}" presName="boxAndChildren" presStyleCnt="0"/>
      <dgm:spPr/>
    </dgm:pt>
    <dgm:pt modelId="{EE686C55-8A69-4E9A-B9AE-5EAEFCD8B358}" type="pres">
      <dgm:prSet presAssocID="{2AF4D69E-BB45-4F15-99A9-C0616A96A54B}" presName="parentTextBox" presStyleLbl="node1" presStyleIdx="0" presStyleCnt="3"/>
      <dgm:spPr/>
    </dgm:pt>
    <dgm:pt modelId="{ADEB0AA5-E247-42B0-A428-85C5C0A2F7B6}" type="pres">
      <dgm:prSet presAssocID="{2AF4D69E-BB45-4F15-99A9-C0616A96A54B}" presName="entireBox" presStyleLbl="node1" presStyleIdx="0" presStyleCnt="3"/>
      <dgm:spPr/>
    </dgm:pt>
    <dgm:pt modelId="{6170C04B-51EA-47C5-BEDC-7B4EAB7D03B1}" type="pres">
      <dgm:prSet presAssocID="{2AF4D69E-BB45-4F15-99A9-C0616A96A54B}" presName="descendantBox" presStyleCnt="0"/>
      <dgm:spPr/>
    </dgm:pt>
    <dgm:pt modelId="{28AAB13F-9D6D-4935-A5F6-D7F8EB60F0A4}" type="pres">
      <dgm:prSet presAssocID="{C284A5C4-B03F-434A-BBF9-0BB875ED7930}" presName="childTextBox" presStyleLbl="fgAccFollowNode1" presStyleIdx="0" presStyleCnt="12">
        <dgm:presLayoutVars>
          <dgm:bulletEnabled val="1"/>
        </dgm:presLayoutVars>
      </dgm:prSet>
      <dgm:spPr/>
    </dgm:pt>
    <dgm:pt modelId="{2692E090-7BD6-445F-BFED-EF48B0E4591D}" type="pres">
      <dgm:prSet presAssocID="{D5608A63-9A55-480D-9FEB-F1D6D92F853A}" presName="childTextBox" presStyleLbl="fgAccFollowNode1" presStyleIdx="1" presStyleCnt="12">
        <dgm:presLayoutVars>
          <dgm:bulletEnabled val="1"/>
        </dgm:presLayoutVars>
      </dgm:prSet>
      <dgm:spPr/>
    </dgm:pt>
    <dgm:pt modelId="{34D0EE12-E4A5-4473-879A-35B8266264D6}" type="pres">
      <dgm:prSet presAssocID="{3E49B8CF-0DCF-4BC4-8610-519D15064FE2}" presName="childTextBox" presStyleLbl="fgAccFollowNode1" presStyleIdx="2" presStyleCnt="12">
        <dgm:presLayoutVars>
          <dgm:bulletEnabled val="1"/>
        </dgm:presLayoutVars>
      </dgm:prSet>
      <dgm:spPr/>
    </dgm:pt>
    <dgm:pt modelId="{799A5CFA-8873-49EB-994E-823F49B70BEE}" type="pres">
      <dgm:prSet presAssocID="{98994007-D1FA-4E5D-AF07-FCB02F4C974C}" presName="childTextBox" presStyleLbl="fgAccFollowNode1" presStyleIdx="3" presStyleCnt="12">
        <dgm:presLayoutVars>
          <dgm:bulletEnabled val="1"/>
        </dgm:presLayoutVars>
      </dgm:prSet>
      <dgm:spPr/>
    </dgm:pt>
    <dgm:pt modelId="{6445F6FE-66E2-4A79-8857-34E13CF34AD8}" type="pres">
      <dgm:prSet presAssocID="{F58439D6-9535-4059-AEDB-3329BEFBE1D0}" presName="sp" presStyleCnt="0"/>
      <dgm:spPr/>
    </dgm:pt>
    <dgm:pt modelId="{558C20E6-8198-4F6D-8184-09F249B9E168}" type="pres">
      <dgm:prSet presAssocID="{E9CE0CF6-58B4-4A5D-B9A8-F57B358E5EFF}" presName="arrowAndChildren" presStyleCnt="0"/>
      <dgm:spPr/>
    </dgm:pt>
    <dgm:pt modelId="{C74523B9-1CA9-4BAA-95F4-56B5CD181CD0}" type="pres">
      <dgm:prSet presAssocID="{E9CE0CF6-58B4-4A5D-B9A8-F57B358E5EFF}" presName="parentTextArrow" presStyleLbl="node1" presStyleIdx="0" presStyleCnt="3"/>
      <dgm:spPr/>
    </dgm:pt>
    <dgm:pt modelId="{8C16D058-679B-4DDF-980C-39A4C1BA51B6}" type="pres">
      <dgm:prSet presAssocID="{E9CE0CF6-58B4-4A5D-B9A8-F57B358E5EFF}" presName="arrow" presStyleLbl="node1" presStyleIdx="1" presStyleCnt="3"/>
      <dgm:spPr/>
    </dgm:pt>
    <dgm:pt modelId="{2A6C8D15-5BDF-47EB-B174-8319E3B5F486}" type="pres">
      <dgm:prSet presAssocID="{E9CE0CF6-58B4-4A5D-B9A8-F57B358E5EFF}" presName="descendantArrow" presStyleCnt="0"/>
      <dgm:spPr/>
    </dgm:pt>
    <dgm:pt modelId="{C61DA959-5958-4C53-A16E-E33CA0B00B3E}" type="pres">
      <dgm:prSet presAssocID="{F44E0943-CFE3-4602-BF8E-D2A6DD76C7B6}" presName="childTextArrow" presStyleLbl="fgAccFollowNode1" presStyleIdx="4" presStyleCnt="12">
        <dgm:presLayoutVars>
          <dgm:bulletEnabled val="1"/>
        </dgm:presLayoutVars>
      </dgm:prSet>
      <dgm:spPr/>
    </dgm:pt>
    <dgm:pt modelId="{71793441-6FF5-4A77-9B51-F4194267FA81}" type="pres">
      <dgm:prSet presAssocID="{53A7718E-F05A-42D6-9ABE-B2B6BCBA4CA6}" presName="childTextArrow" presStyleLbl="fgAccFollowNode1" presStyleIdx="5" presStyleCnt="12">
        <dgm:presLayoutVars>
          <dgm:bulletEnabled val="1"/>
        </dgm:presLayoutVars>
      </dgm:prSet>
      <dgm:spPr/>
    </dgm:pt>
    <dgm:pt modelId="{0B70B7A3-DED8-43DC-AF81-DA6A7A810E3C}" type="pres">
      <dgm:prSet presAssocID="{F77429CB-A330-436C-90CF-4420B355A730}" presName="childTextArrow" presStyleLbl="fgAccFollowNode1" presStyleIdx="6" presStyleCnt="12">
        <dgm:presLayoutVars>
          <dgm:bulletEnabled val="1"/>
        </dgm:presLayoutVars>
      </dgm:prSet>
      <dgm:spPr/>
    </dgm:pt>
    <dgm:pt modelId="{C35CC72E-9113-4AF5-BA16-1D1932B4A0D7}" type="pres">
      <dgm:prSet presAssocID="{63585996-05C6-4C11-93B5-8688DE94980D}" presName="sp" presStyleCnt="0"/>
      <dgm:spPr/>
    </dgm:pt>
    <dgm:pt modelId="{35BFA106-668A-49F7-9370-0B411E3014D5}" type="pres">
      <dgm:prSet presAssocID="{B9416509-A033-4A82-AC7B-6A38ED83462C}" presName="arrowAndChildren" presStyleCnt="0"/>
      <dgm:spPr/>
    </dgm:pt>
    <dgm:pt modelId="{EDC3AF5F-47B6-4054-8C71-6760516133C2}" type="pres">
      <dgm:prSet presAssocID="{B9416509-A033-4A82-AC7B-6A38ED83462C}" presName="parentTextArrow" presStyleLbl="node1" presStyleIdx="1" presStyleCnt="3"/>
      <dgm:spPr/>
    </dgm:pt>
    <dgm:pt modelId="{1A6F3DF5-69DA-46F4-874F-AB76760661E4}" type="pres">
      <dgm:prSet presAssocID="{B9416509-A033-4A82-AC7B-6A38ED83462C}" presName="arrow" presStyleLbl="node1" presStyleIdx="2" presStyleCnt="3"/>
      <dgm:spPr/>
    </dgm:pt>
    <dgm:pt modelId="{7E4F48B5-3E6F-4B12-93FF-6A9A03DC9AA3}" type="pres">
      <dgm:prSet presAssocID="{B9416509-A033-4A82-AC7B-6A38ED83462C}" presName="descendantArrow" presStyleCnt="0"/>
      <dgm:spPr/>
    </dgm:pt>
    <dgm:pt modelId="{F3E50B14-D817-46C5-A544-18F887B0EAFB}" type="pres">
      <dgm:prSet presAssocID="{46A65F18-523F-4FB8-AD05-0DB96B3ABD77}" presName="childTextArrow" presStyleLbl="fgAccFollowNode1" presStyleIdx="7" presStyleCnt="12">
        <dgm:presLayoutVars>
          <dgm:bulletEnabled val="1"/>
        </dgm:presLayoutVars>
      </dgm:prSet>
      <dgm:spPr/>
    </dgm:pt>
    <dgm:pt modelId="{F5A3DB7C-BA12-4E91-A119-D4D87209F3E6}" type="pres">
      <dgm:prSet presAssocID="{9956CA2C-8FFE-4B6F-BB67-A321445E6200}" presName="childTextArrow" presStyleLbl="fgAccFollowNode1" presStyleIdx="8" presStyleCnt="12">
        <dgm:presLayoutVars>
          <dgm:bulletEnabled val="1"/>
        </dgm:presLayoutVars>
      </dgm:prSet>
      <dgm:spPr/>
    </dgm:pt>
    <dgm:pt modelId="{B7008B04-70A7-4377-BBC0-EA8E530DC8ED}" type="pres">
      <dgm:prSet presAssocID="{B00996CA-2B12-4942-A5AF-9F979DF86A7E}" presName="childTextArrow" presStyleLbl="fgAccFollowNode1" presStyleIdx="9" presStyleCnt="12">
        <dgm:presLayoutVars>
          <dgm:bulletEnabled val="1"/>
        </dgm:presLayoutVars>
      </dgm:prSet>
      <dgm:spPr/>
    </dgm:pt>
    <dgm:pt modelId="{C9D278FF-B0FF-4047-B0FD-A928E3C3379D}" type="pres">
      <dgm:prSet presAssocID="{BF0679DD-2747-409E-8A0C-664548EF57FF}" presName="childTextArrow" presStyleLbl="fgAccFollowNode1" presStyleIdx="10" presStyleCnt="12">
        <dgm:presLayoutVars>
          <dgm:bulletEnabled val="1"/>
        </dgm:presLayoutVars>
      </dgm:prSet>
      <dgm:spPr/>
    </dgm:pt>
    <dgm:pt modelId="{21EEC802-96B3-416D-BDF3-E038A5A4573F}" type="pres">
      <dgm:prSet presAssocID="{AADD39CD-4639-4A79-992E-50EC7F29B899}" presName="childTextArrow" presStyleLbl="fgAccFollowNode1" presStyleIdx="11" presStyleCnt="12">
        <dgm:presLayoutVars>
          <dgm:bulletEnabled val="1"/>
        </dgm:presLayoutVars>
      </dgm:prSet>
      <dgm:spPr/>
    </dgm:pt>
  </dgm:ptLst>
  <dgm:cxnLst>
    <dgm:cxn modelId="{A91BB201-6AE2-4875-9251-07618A0A4324}" srcId="{2AF4D69E-BB45-4F15-99A9-C0616A96A54B}" destId="{3E49B8CF-0DCF-4BC4-8610-519D15064FE2}" srcOrd="2" destOrd="0" parTransId="{B6CCD1A4-E1C2-4294-96AB-7E3CB92B5E38}" sibTransId="{C6C11368-9530-41FF-9EA2-EDCD2081D4D1}"/>
    <dgm:cxn modelId="{CA831C05-4D55-4553-BE0F-92D0DAAC4F02}" srcId="{2AF4D69E-BB45-4F15-99A9-C0616A96A54B}" destId="{98994007-D1FA-4E5D-AF07-FCB02F4C974C}" srcOrd="3" destOrd="0" parTransId="{E78E9744-47C3-46C7-AAEF-D74D43C8E98C}" sibTransId="{245F8064-427B-40C7-AD38-5A8D3942586F}"/>
    <dgm:cxn modelId="{4ED28A06-3324-42EE-BB62-209F391C29F7}" type="presOf" srcId="{3E49B8CF-0DCF-4BC4-8610-519D15064FE2}" destId="{34D0EE12-E4A5-4473-879A-35B8266264D6}" srcOrd="0" destOrd="0" presId="urn:microsoft.com/office/officeart/2005/8/layout/process4"/>
    <dgm:cxn modelId="{01DF840B-986D-407A-855B-4B148F7297A5}" srcId="{B9416509-A033-4A82-AC7B-6A38ED83462C}" destId="{AADD39CD-4639-4A79-992E-50EC7F29B899}" srcOrd="4" destOrd="0" parTransId="{7C335E01-6ACA-475B-AE66-8B154B547F24}" sibTransId="{9562140F-DF9F-445A-BBD9-12B8161CBBDA}"/>
    <dgm:cxn modelId="{A428BF0F-48AA-4F89-B73E-183F90A5D0D5}" type="presOf" srcId="{B9416509-A033-4A82-AC7B-6A38ED83462C}" destId="{EDC3AF5F-47B6-4054-8C71-6760516133C2}" srcOrd="0" destOrd="0" presId="urn:microsoft.com/office/officeart/2005/8/layout/process4"/>
    <dgm:cxn modelId="{9E328210-AB2E-4478-A84B-673C6DC6CC5B}" srcId="{2AF4D69E-BB45-4F15-99A9-C0616A96A54B}" destId="{D5608A63-9A55-480D-9FEB-F1D6D92F853A}" srcOrd="1" destOrd="0" parTransId="{656E2FEE-5951-410E-BB64-8B5DBF63E5A1}" sibTransId="{EEB4DAC5-27B2-4FD8-B893-7BCD2293C578}"/>
    <dgm:cxn modelId="{87986514-A657-4A56-8A7F-F69655D158CA}" type="presOf" srcId="{F44E0943-CFE3-4602-BF8E-D2A6DD76C7B6}" destId="{C61DA959-5958-4C53-A16E-E33CA0B00B3E}" srcOrd="0" destOrd="0" presId="urn:microsoft.com/office/officeart/2005/8/layout/process4"/>
    <dgm:cxn modelId="{08B0B51B-1824-42CD-B9D6-5C4F241FCCA5}" type="presOf" srcId="{98994007-D1FA-4E5D-AF07-FCB02F4C974C}" destId="{799A5CFA-8873-49EB-994E-823F49B70BEE}" srcOrd="0" destOrd="0" presId="urn:microsoft.com/office/officeart/2005/8/layout/process4"/>
    <dgm:cxn modelId="{006ECC1B-BBDC-4A81-B263-C49434B037CB}" srcId="{2AF4D69E-BB45-4F15-99A9-C0616A96A54B}" destId="{C284A5C4-B03F-434A-BBF9-0BB875ED7930}" srcOrd="0" destOrd="0" parTransId="{F87A6FF7-B5D2-4B0E-8179-3B00D5B15574}" sibTransId="{2703F74E-AC19-45E2-A45C-C72974DABC86}"/>
    <dgm:cxn modelId="{D156921E-BAAB-4A07-B809-A85A320FF8C8}" type="presOf" srcId="{2AF4D69E-BB45-4F15-99A9-C0616A96A54B}" destId="{ADEB0AA5-E247-42B0-A428-85C5C0A2F7B6}" srcOrd="1" destOrd="0" presId="urn:microsoft.com/office/officeart/2005/8/layout/process4"/>
    <dgm:cxn modelId="{9A1FB02A-451F-40FE-B37A-E6C71E488B20}" type="presOf" srcId="{E9CE0CF6-58B4-4A5D-B9A8-F57B358E5EFF}" destId="{C74523B9-1CA9-4BAA-95F4-56B5CD181CD0}" srcOrd="0" destOrd="0" presId="urn:microsoft.com/office/officeart/2005/8/layout/process4"/>
    <dgm:cxn modelId="{6308CA31-8DE2-4C76-B4EB-07DB8D9AF72E}" srcId="{E9CE0CF6-58B4-4A5D-B9A8-F57B358E5EFF}" destId="{F44E0943-CFE3-4602-BF8E-D2A6DD76C7B6}" srcOrd="0" destOrd="0" parTransId="{631C5AA5-0DB4-4990-B4DC-0487279A51AC}" sibTransId="{62C1972A-8847-4275-BE6D-7C7AD34FF612}"/>
    <dgm:cxn modelId="{FB4F2261-63CA-48F6-8BFE-BBA5AE0129DE}" srcId="{B9416509-A033-4A82-AC7B-6A38ED83462C}" destId="{46A65F18-523F-4FB8-AD05-0DB96B3ABD77}" srcOrd="0" destOrd="0" parTransId="{42B578AA-194E-447E-9B06-BBA8C4146143}" sibTransId="{CD7854DA-2D65-418F-87DE-F13407AE44DF}"/>
    <dgm:cxn modelId="{0B916964-74D6-46F9-B6FF-1E8071407745}" type="presOf" srcId="{B00996CA-2B12-4942-A5AF-9F979DF86A7E}" destId="{B7008B04-70A7-4377-BBC0-EA8E530DC8ED}" srcOrd="0" destOrd="0" presId="urn:microsoft.com/office/officeart/2005/8/layout/process4"/>
    <dgm:cxn modelId="{3CAF7A4F-4364-4A5C-A5D7-B7AA0A8B62F3}" type="presOf" srcId="{46A65F18-523F-4FB8-AD05-0DB96B3ABD77}" destId="{F3E50B14-D817-46C5-A544-18F887B0EAFB}" srcOrd="0" destOrd="0" presId="urn:microsoft.com/office/officeart/2005/8/layout/process4"/>
    <dgm:cxn modelId="{22147577-5A9F-4762-92D6-8FB79967DBD0}" type="presOf" srcId="{E9CE0CF6-58B4-4A5D-B9A8-F57B358E5EFF}" destId="{8C16D058-679B-4DDF-980C-39A4C1BA51B6}" srcOrd="1" destOrd="0" presId="urn:microsoft.com/office/officeart/2005/8/layout/process4"/>
    <dgm:cxn modelId="{E2A42791-0CC5-4E08-A375-BAAE72D59D12}" srcId="{E9CE0CF6-58B4-4A5D-B9A8-F57B358E5EFF}" destId="{53A7718E-F05A-42D6-9ABE-B2B6BCBA4CA6}" srcOrd="1" destOrd="0" parTransId="{C0E5E4FF-6DE6-488E-BDFD-570D560AB05B}" sibTransId="{6967E956-33DD-4A3F-A26A-F8BD0E0CC212}"/>
    <dgm:cxn modelId="{3BAC12A0-3A0E-4688-94FE-EA1BE90377DA}" srcId="{2FF87904-8485-40AB-AA35-58CEDAD7348B}" destId="{B9416509-A033-4A82-AC7B-6A38ED83462C}" srcOrd="0" destOrd="0" parTransId="{95295F93-A793-42D0-9CE2-3EF0E3AD7AC3}" sibTransId="{63585996-05C6-4C11-93B5-8688DE94980D}"/>
    <dgm:cxn modelId="{C502ABA0-91EC-4FB0-AE56-0D5BF6210070}" type="presOf" srcId="{2AF4D69E-BB45-4F15-99A9-C0616A96A54B}" destId="{EE686C55-8A69-4E9A-B9AE-5EAEFCD8B358}" srcOrd="0" destOrd="0" presId="urn:microsoft.com/office/officeart/2005/8/layout/process4"/>
    <dgm:cxn modelId="{0450ACB7-B2D6-47A7-80B1-8ECB95FA9917}" type="presOf" srcId="{BF0679DD-2747-409E-8A0C-664548EF57FF}" destId="{C9D278FF-B0FF-4047-B0FD-A928E3C3379D}" srcOrd="0" destOrd="0" presId="urn:microsoft.com/office/officeart/2005/8/layout/process4"/>
    <dgm:cxn modelId="{F48023BC-E291-4FB0-9366-7697B90AD0EA}" srcId="{2FF87904-8485-40AB-AA35-58CEDAD7348B}" destId="{2AF4D69E-BB45-4F15-99A9-C0616A96A54B}" srcOrd="2" destOrd="0" parTransId="{E17FB465-389A-4957-BA04-A0814D4726FE}" sibTransId="{E5184D99-BFD3-4AAA-BE28-C3418B3B0186}"/>
    <dgm:cxn modelId="{5870EDC0-DB47-408D-9C5A-1C3B0786400A}" type="presOf" srcId="{AADD39CD-4639-4A79-992E-50EC7F29B899}" destId="{21EEC802-96B3-416D-BDF3-E038A5A4573F}" srcOrd="0" destOrd="0" presId="urn:microsoft.com/office/officeart/2005/8/layout/process4"/>
    <dgm:cxn modelId="{7CA63BC2-9BC0-4436-B599-FF225C22988C}" type="presOf" srcId="{B9416509-A033-4A82-AC7B-6A38ED83462C}" destId="{1A6F3DF5-69DA-46F4-874F-AB76760661E4}" srcOrd="1" destOrd="0" presId="urn:microsoft.com/office/officeart/2005/8/layout/process4"/>
    <dgm:cxn modelId="{B4EEA3C2-156B-467E-A052-77EBFA64B35F}" srcId="{B9416509-A033-4A82-AC7B-6A38ED83462C}" destId="{9956CA2C-8FFE-4B6F-BB67-A321445E6200}" srcOrd="1" destOrd="0" parTransId="{6D878EE3-46DF-4754-8240-4E236672386C}" sibTransId="{4EB0E17C-B903-4B95-9162-08777D0F6958}"/>
    <dgm:cxn modelId="{A58A04C3-5A50-46B0-9697-B02402E9DACC}" srcId="{B9416509-A033-4A82-AC7B-6A38ED83462C}" destId="{B00996CA-2B12-4942-A5AF-9F979DF86A7E}" srcOrd="2" destOrd="0" parTransId="{54967BEA-578D-4418-B4EA-67FC3C4A440E}" sibTransId="{EF3E7533-268B-413D-89FF-99C3F89E8530}"/>
    <dgm:cxn modelId="{A875E8C3-9E44-49F2-9AD2-777E30EA9FD8}" type="presOf" srcId="{9956CA2C-8FFE-4B6F-BB67-A321445E6200}" destId="{F5A3DB7C-BA12-4E91-A119-D4D87209F3E6}" srcOrd="0" destOrd="0" presId="urn:microsoft.com/office/officeart/2005/8/layout/process4"/>
    <dgm:cxn modelId="{6758A1C4-E9A5-4658-B580-6B93C3C03BDE}" type="presOf" srcId="{D5608A63-9A55-480D-9FEB-F1D6D92F853A}" destId="{2692E090-7BD6-445F-BFED-EF48B0E4591D}" srcOrd="0" destOrd="0" presId="urn:microsoft.com/office/officeart/2005/8/layout/process4"/>
    <dgm:cxn modelId="{6343A3CA-49D9-4831-903E-8FEA2DC1EA8F}" type="presOf" srcId="{F77429CB-A330-436C-90CF-4420B355A730}" destId="{0B70B7A3-DED8-43DC-AF81-DA6A7A810E3C}" srcOrd="0" destOrd="0" presId="urn:microsoft.com/office/officeart/2005/8/layout/process4"/>
    <dgm:cxn modelId="{3EA370CE-A1C5-4DAC-8F94-1E73B70903B7}" type="presOf" srcId="{C284A5C4-B03F-434A-BBF9-0BB875ED7930}" destId="{28AAB13F-9D6D-4935-A5F6-D7F8EB60F0A4}" srcOrd="0" destOrd="0" presId="urn:microsoft.com/office/officeart/2005/8/layout/process4"/>
    <dgm:cxn modelId="{3C24C4D8-AD03-4798-86C2-61F16E3B616F}" srcId="{B9416509-A033-4A82-AC7B-6A38ED83462C}" destId="{BF0679DD-2747-409E-8A0C-664548EF57FF}" srcOrd="3" destOrd="0" parTransId="{E422B453-0662-49CF-A42B-425DB79730CB}" sibTransId="{F1222A69-72C2-44AA-BB8C-A9371EFF2E0E}"/>
    <dgm:cxn modelId="{6D8B5FDB-9E47-4B06-A7DB-E71FDF3B9F61}" type="presOf" srcId="{2FF87904-8485-40AB-AA35-58CEDAD7348B}" destId="{EFF92C92-9BB3-4B80-B663-A8AEE180FBBF}" srcOrd="0" destOrd="0" presId="urn:microsoft.com/office/officeart/2005/8/layout/process4"/>
    <dgm:cxn modelId="{A3C946DD-EEE1-4407-9D56-F50952222670}" srcId="{2FF87904-8485-40AB-AA35-58CEDAD7348B}" destId="{E9CE0CF6-58B4-4A5D-B9A8-F57B358E5EFF}" srcOrd="1" destOrd="0" parTransId="{C05E5FCC-7667-4E0B-B318-40057B736CD9}" sibTransId="{F58439D6-9535-4059-AEDB-3329BEFBE1D0}"/>
    <dgm:cxn modelId="{01991EED-C7A6-4A83-8480-6EA4142AD485}" srcId="{E9CE0CF6-58B4-4A5D-B9A8-F57B358E5EFF}" destId="{F77429CB-A330-436C-90CF-4420B355A730}" srcOrd="2" destOrd="0" parTransId="{EC38D28F-6EFF-4815-9189-0315D18165BC}" sibTransId="{500F1F2D-5CBB-4755-8B6A-37EAAAEE212B}"/>
    <dgm:cxn modelId="{978183FF-79D2-4F1F-ACB7-B8953DBC5802}" type="presOf" srcId="{53A7718E-F05A-42D6-9ABE-B2B6BCBA4CA6}" destId="{71793441-6FF5-4A77-9B51-F4194267FA81}" srcOrd="0" destOrd="0" presId="urn:microsoft.com/office/officeart/2005/8/layout/process4"/>
    <dgm:cxn modelId="{355691B5-458C-4DEC-B1CB-683A4959F2F5}" type="presParOf" srcId="{EFF92C92-9BB3-4B80-B663-A8AEE180FBBF}" destId="{52919B4C-E6D5-4FAD-9448-43FC3C137E9E}" srcOrd="0" destOrd="0" presId="urn:microsoft.com/office/officeart/2005/8/layout/process4"/>
    <dgm:cxn modelId="{740E3482-B4AC-40C7-94A0-103A81814E6C}" type="presParOf" srcId="{52919B4C-E6D5-4FAD-9448-43FC3C137E9E}" destId="{EE686C55-8A69-4E9A-B9AE-5EAEFCD8B358}" srcOrd="0" destOrd="0" presId="urn:microsoft.com/office/officeart/2005/8/layout/process4"/>
    <dgm:cxn modelId="{6AEF39A9-B0D8-488C-ADA5-81F6F24E280B}" type="presParOf" srcId="{52919B4C-E6D5-4FAD-9448-43FC3C137E9E}" destId="{ADEB0AA5-E247-42B0-A428-85C5C0A2F7B6}" srcOrd="1" destOrd="0" presId="urn:microsoft.com/office/officeart/2005/8/layout/process4"/>
    <dgm:cxn modelId="{53367821-5F5D-4FF1-9C11-EF60E5ECA597}" type="presParOf" srcId="{52919B4C-E6D5-4FAD-9448-43FC3C137E9E}" destId="{6170C04B-51EA-47C5-BEDC-7B4EAB7D03B1}" srcOrd="2" destOrd="0" presId="urn:microsoft.com/office/officeart/2005/8/layout/process4"/>
    <dgm:cxn modelId="{71DFBE6A-7EEA-45EF-82EA-159B873EBC13}" type="presParOf" srcId="{6170C04B-51EA-47C5-BEDC-7B4EAB7D03B1}" destId="{28AAB13F-9D6D-4935-A5F6-D7F8EB60F0A4}" srcOrd="0" destOrd="0" presId="urn:microsoft.com/office/officeart/2005/8/layout/process4"/>
    <dgm:cxn modelId="{31E2E5AF-163C-4419-AFEC-EEF0CA6F8ECF}" type="presParOf" srcId="{6170C04B-51EA-47C5-BEDC-7B4EAB7D03B1}" destId="{2692E090-7BD6-445F-BFED-EF48B0E4591D}" srcOrd="1" destOrd="0" presId="urn:microsoft.com/office/officeart/2005/8/layout/process4"/>
    <dgm:cxn modelId="{BF77DEB7-79F2-45EE-BB32-652EA7396873}" type="presParOf" srcId="{6170C04B-51EA-47C5-BEDC-7B4EAB7D03B1}" destId="{34D0EE12-E4A5-4473-879A-35B8266264D6}" srcOrd="2" destOrd="0" presId="urn:microsoft.com/office/officeart/2005/8/layout/process4"/>
    <dgm:cxn modelId="{618315B6-A072-483B-BB63-6876C830564E}" type="presParOf" srcId="{6170C04B-51EA-47C5-BEDC-7B4EAB7D03B1}" destId="{799A5CFA-8873-49EB-994E-823F49B70BEE}" srcOrd="3" destOrd="0" presId="urn:microsoft.com/office/officeart/2005/8/layout/process4"/>
    <dgm:cxn modelId="{2C6E9D91-ED8A-495D-9814-67F8C35A6696}" type="presParOf" srcId="{EFF92C92-9BB3-4B80-B663-A8AEE180FBBF}" destId="{6445F6FE-66E2-4A79-8857-34E13CF34AD8}" srcOrd="1" destOrd="0" presId="urn:microsoft.com/office/officeart/2005/8/layout/process4"/>
    <dgm:cxn modelId="{94E48188-A970-44FE-B5F0-216D0DCE33F0}" type="presParOf" srcId="{EFF92C92-9BB3-4B80-B663-A8AEE180FBBF}" destId="{558C20E6-8198-4F6D-8184-09F249B9E168}" srcOrd="2" destOrd="0" presId="urn:microsoft.com/office/officeart/2005/8/layout/process4"/>
    <dgm:cxn modelId="{48C2EFD9-EF1B-4A6F-A0F2-F2F8B80909D8}" type="presParOf" srcId="{558C20E6-8198-4F6D-8184-09F249B9E168}" destId="{C74523B9-1CA9-4BAA-95F4-56B5CD181CD0}" srcOrd="0" destOrd="0" presId="urn:microsoft.com/office/officeart/2005/8/layout/process4"/>
    <dgm:cxn modelId="{1CC7BF78-9B4A-4B4B-AA36-B7FC156D2106}" type="presParOf" srcId="{558C20E6-8198-4F6D-8184-09F249B9E168}" destId="{8C16D058-679B-4DDF-980C-39A4C1BA51B6}" srcOrd="1" destOrd="0" presId="urn:microsoft.com/office/officeart/2005/8/layout/process4"/>
    <dgm:cxn modelId="{B76D39B1-AB74-4A95-BF2B-83A7D4489478}" type="presParOf" srcId="{558C20E6-8198-4F6D-8184-09F249B9E168}" destId="{2A6C8D15-5BDF-47EB-B174-8319E3B5F486}" srcOrd="2" destOrd="0" presId="urn:microsoft.com/office/officeart/2005/8/layout/process4"/>
    <dgm:cxn modelId="{479DA445-84D4-41C8-A0DE-C37708D0CDEC}" type="presParOf" srcId="{2A6C8D15-5BDF-47EB-B174-8319E3B5F486}" destId="{C61DA959-5958-4C53-A16E-E33CA0B00B3E}" srcOrd="0" destOrd="0" presId="urn:microsoft.com/office/officeart/2005/8/layout/process4"/>
    <dgm:cxn modelId="{1D4FF4E4-9ECD-4030-A5EB-976A3AD82721}" type="presParOf" srcId="{2A6C8D15-5BDF-47EB-B174-8319E3B5F486}" destId="{71793441-6FF5-4A77-9B51-F4194267FA81}" srcOrd="1" destOrd="0" presId="urn:microsoft.com/office/officeart/2005/8/layout/process4"/>
    <dgm:cxn modelId="{4F3C76B0-E7B1-4454-94AE-390297DDADB5}" type="presParOf" srcId="{2A6C8D15-5BDF-47EB-B174-8319E3B5F486}" destId="{0B70B7A3-DED8-43DC-AF81-DA6A7A810E3C}" srcOrd="2" destOrd="0" presId="urn:microsoft.com/office/officeart/2005/8/layout/process4"/>
    <dgm:cxn modelId="{FF7E84BA-7B93-4DC8-BB06-447FC7D054E1}" type="presParOf" srcId="{EFF92C92-9BB3-4B80-B663-A8AEE180FBBF}" destId="{C35CC72E-9113-4AF5-BA16-1D1932B4A0D7}" srcOrd="3" destOrd="0" presId="urn:microsoft.com/office/officeart/2005/8/layout/process4"/>
    <dgm:cxn modelId="{EBFDA6FB-8575-4910-B9B5-A6A2EFBD7244}" type="presParOf" srcId="{EFF92C92-9BB3-4B80-B663-A8AEE180FBBF}" destId="{35BFA106-668A-49F7-9370-0B411E3014D5}" srcOrd="4" destOrd="0" presId="urn:microsoft.com/office/officeart/2005/8/layout/process4"/>
    <dgm:cxn modelId="{F8740393-E56B-46F4-BC17-061AE8740FB1}" type="presParOf" srcId="{35BFA106-668A-49F7-9370-0B411E3014D5}" destId="{EDC3AF5F-47B6-4054-8C71-6760516133C2}" srcOrd="0" destOrd="0" presId="urn:microsoft.com/office/officeart/2005/8/layout/process4"/>
    <dgm:cxn modelId="{31F0AA00-672A-4C8F-9AEA-ABFC89DB36AB}" type="presParOf" srcId="{35BFA106-668A-49F7-9370-0B411E3014D5}" destId="{1A6F3DF5-69DA-46F4-874F-AB76760661E4}" srcOrd="1" destOrd="0" presId="urn:microsoft.com/office/officeart/2005/8/layout/process4"/>
    <dgm:cxn modelId="{1DDFE6A5-0406-410F-80AC-04D1276525CF}" type="presParOf" srcId="{35BFA106-668A-49F7-9370-0B411E3014D5}" destId="{7E4F48B5-3E6F-4B12-93FF-6A9A03DC9AA3}" srcOrd="2" destOrd="0" presId="urn:microsoft.com/office/officeart/2005/8/layout/process4"/>
    <dgm:cxn modelId="{37444D2D-B6E4-4CA6-8DBE-1CCF80C89794}" type="presParOf" srcId="{7E4F48B5-3E6F-4B12-93FF-6A9A03DC9AA3}" destId="{F3E50B14-D817-46C5-A544-18F887B0EAFB}" srcOrd="0" destOrd="0" presId="urn:microsoft.com/office/officeart/2005/8/layout/process4"/>
    <dgm:cxn modelId="{EF66D76E-C1E9-4731-A83F-2AE7C62E6A53}" type="presParOf" srcId="{7E4F48B5-3E6F-4B12-93FF-6A9A03DC9AA3}" destId="{F5A3DB7C-BA12-4E91-A119-D4D87209F3E6}" srcOrd="1" destOrd="0" presId="urn:microsoft.com/office/officeart/2005/8/layout/process4"/>
    <dgm:cxn modelId="{1F4FE1CA-099B-456F-8AEC-7EAC2FAE759D}" type="presParOf" srcId="{7E4F48B5-3E6F-4B12-93FF-6A9A03DC9AA3}" destId="{B7008B04-70A7-4377-BBC0-EA8E530DC8ED}" srcOrd="2" destOrd="0" presId="urn:microsoft.com/office/officeart/2005/8/layout/process4"/>
    <dgm:cxn modelId="{360DF486-98EF-46B8-B363-88144082DF0E}" type="presParOf" srcId="{7E4F48B5-3E6F-4B12-93FF-6A9A03DC9AA3}" destId="{C9D278FF-B0FF-4047-B0FD-A928E3C3379D}" srcOrd="3" destOrd="0" presId="urn:microsoft.com/office/officeart/2005/8/layout/process4"/>
    <dgm:cxn modelId="{74260899-8A5D-4A0B-9CDA-22171BABD991}" type="presParOf" srcId="{7E4F48B5-3E6F-4B12-93FF-6A9A03DC9AA3}" destId="{21EEC802-96B3-416D-BDF3-E038A5A4573F}" srcOrd="4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A72EED8-DFC7-4B0E-9863-B87382EEC668}" type="doc">
      <dgm:prSet loTypeId="urn:microsoft.com/office/officeart/2005/8/layout/hList7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CA"/>
        </a:p>
      </dgm:t>
    </dgm:pt>
    <dgm:pt modelId="{BCB6287D-4127-4CE0-9986-008B845E9C0D}">
      <dgm:prSet phldrT="[Text]"/>
      <dgm:spPr/>
      <dgm:t>
        <a:bodyPr/>
        <a:lstStyle/>
        <a:p>
          <a:r>
            <a:rPr lang="en-CA" b="1" dirty="0">
              <a:solidFill>
                <a:schemeClr val="tx1"/>
              </a:solidFill>
            </a:rPr>
            <a:t>Pre-Treatment / Headworks Systems</a:t>
          </a:r>
        </a:p>
      </dgm:t>
    </dgm:pt>
    <dgm:pt modelId="{2C1FDC45-99E0-412F-9710-A70A5766051C}" type="parTrans" cxnId="{B338CFE0-DAC8-4FC8-8708-2EB9577FCD4B}">
      <dgm:prSet/>
      <dgm:spPr/>
      <dgm:t>
        <a:bodyPr/>
        <a:lstStyle/>
        <a:p>
          <a:endParaRPr lang="en-CA"/>
        </a:p>
      </dgm:t>
    </dgm:pt>
    <dgm:pt modelId="{3BD385FF-E2E3-42CC-865F-83B4C8A93AED}" type="sibTrans" cxnId="{B338CFE0-DAC8-4FC8-8708-2EB9577FCD4B}">
      <dgm:prSet/>
      <dgm:spPr/>
      <dgm:t>
        <a:bodyPr/>
        <a:lstStyle/>
        <a:p>
          <a:endParaRPr lang="en-CA"/>
        </a:p>
      </dgm:t>
    </dgm:pt>
    <dgm:pt modelId="{3CD2B1F6-87CF-4F2E-BC26-41D85D0A53F9}">
      <dgm:prSet phldrT="[Text]" custT="1"/>
      <dgm:spPr/>
      <dgm:t>
        <a:bodyPr/>
        <a:lstStyle/>
        <a:p>
          <a:pPr algn="ctr">
            <a:lnSpc>
              <a:spcPct val="90000"/>
            </a:lnSpc>
            <a:spcAft>
              <a:spcPts val="0"/>
            </a:spcAft>
          </a:pPr>
          <a:r>
            <a:rPr lang="en-CA" sz="2600" b="1" dirty="0">
              <a:solidFill>
                <a:schemeClr val="tx1"/>
              </a:solidFill>
            </a:rPr>
            <a:t>Biological Treatment Processes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en-CA" sz="1300" b="1" dirty="0">
              <a:solidFill>
                <a:schemeClr val="tx1"/>
              </a:solidFill>
            </a:rPr>
            <a:t>• USBF</a:t>
          </a:r>
          <a:r>
            <a:rPr lang="en-CA" sz="1300" b="1" dirty="0">
              <a:solidFill>
                <a:schemeClr val="tx1"/>
              </a:solidFill>
              <a:latin typeface="Tw Cen MT"/>
            </a:rPr>
            <a:t>®</a:t>
          </a:r>
          <a:endParaRPr lang="en-CA" sz="1300" b="1" dirty="0">
            <a:solidFill>
              <a:schemeClr val="tx1"/>
            </a:solidFill>
          </a:endParaRP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en-CA" sz="1300" b="1" dirty="0">
              <a:solidFill>
                <a:schemeClr val="tx1"/>
              </a:solidFill>
            </a:rPr>
            <a:t>• MBR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en-CA" sz="1300" b="1" dirty="0">
              <a:solidFill>
                <a:schemeClr val="tx1"/>
              </a:solidFill>
            </a:rPr>
            <a:t>• MBBR/IFAS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en-CA" sz="1300" b="1" dirty="0">
              <a:solidFill>
                <a:schemeClr val="tx1"/>
              </a:solidFill>
            </a:rPr>
            <a:t>• VERTREAT</a:t>
          </a:r>
          <a:r>
            <a:rPr lang="en-CA" sz="1300" b="1" dirty="0">
              <a:solidFill>
                <a:schemeClr val="tx1"/>
              </a:solidFill>
              <a:latin typeface="Tw Cen MT"/>
            </a:rPr>
            <a:t>™ (NORAM</a:t>
          </a:r>
          <a:r>
            <a:rPr lang="en-CA" sz="1300" dirty="0">
              <a:latin typeface="Tw Cen MT"/>
            </a:rPr>
            <a:t>)</a:t>
          </a:r>
          <a:endParaRPr lang="en-CA" sz="1300" dirty="0"/>
        </a:p>
      </dgm:t>
    </dgm:pt>
    <dgm:pt modelId="{35128721-71C1-4986-82F3-7A4D8FDD2242}" type="parTrans" cxnId="{C1997996-EDA6-4B69-8500-5A2767ED008C}">
      <dgm:prSet/>
      <dgm:spPr/>
      <dgm:t>
        <a:bodyPr/>
        <a:lstStyle/>
        <a:p>
          <a:endParaRPr lang="en-CA"/>
        </a:p>
      </dgm:t>
    </dgm:pt>
    <dgm:pt modelId="{49570AF1-C873-4821-B361-3976441F2C86}" type="sibTrans" cxnId="{C1997996-EDA6-4B69-8500-5A2767ED008C}">
      <dgm:prSet/>
      <dgm:spPr/>
      <dgm:t>
        <a:bodyPr/>
        <a:lstStyle/>
        <a:p>
          <a:endParaRPr lang="en-CA"/>
        </a:p>
      </dgm:t>
    </dgm:pt>
    <dgm:pt modelId="{344ABFB3-B3EF-4D27-9949-B3BA200F2380}">
      <dgm:prSet phldrT="[Text]"/>
      <dgm:spPr/>
      <dgm:t>
        <a:bodyPr/>
        <a:lstStyle/>
        <a:p>
          <a:r>
            <a:rPr lang="en-CA" b="1" dirty="0">
              <a:solidFill>
                <a:schemeClr val="tx1"/>
              </a:solidFill>
            </a:rPr>
            <a:t>Tertiary Treatment Processes</a:t>
          </a:r>
        </a:p>
      </dgm:t>
    </dgm:pt>
    <dgm:pt modelId="{4A24177E-FAB9-493C-A36D-13CA30286592}" type="parTrans" cxnId="{2F21091E-C244-4B7D-AE8A-A5EF8E764DAB}">
      <dgm:prSet/>
      <dgm:spPr/>
      <dgm:t>
        <a:bodyPr/>
        <a:lstStyle/>
        <a:p>
          <a:endParaRPr lang="en-CA"/>
        </a:p>
      </dgm:t>
    </dgm:pt>
    <dgm:pt modelId="{EC4EE121-8C3B-454D-B3C9-DA1CB5760721}" type="sibTrans" cxnId="{2F21091E-C244-4B7D-AE8A-A5EF8E764DAB}">
      <dgm:prSet/>
      <dgm:spPr/>
      <dgm:t>
        <a:bodyPr/>
        <a:lstStyle/>
        <a:p>
          <a:endParaRPr lang="en-CA"/>
        </a:p>
      </dgm:t>
    </dgm:pt>
    <dgm:pt modelId="{82B808AB-3266-4C3A-BA41-E064325B3E74}">
      <dgm:prSet/>
      <dgm:spPr/>
      <dgm:t>
        <a:bodyPr/>
        <a:lstStyle/>
        <a:p>
          <a:r>
            <a:rPr lang="en-CA" b="1" dirty="0">
              <a:solidFill>
                <a:schemeClr val="tx1"/>
              </a:solidFill>
            </a:rPr>
            <a:t>Sludge Dewatering &amp; Processing Systems</a:t>
          </a:r>
        </a:p>
      </dgm:t>
    </dgm:pt>
    <dgm:pt modelId="{B7558CB9-F02E-42AB-AAC4-926B09411221}" type="parTrans" cxnId="{3830671C-373F-4B2A-BF9A-43FA6539BF32}">
      <dgm:prSet/>
      <dgm:spPr/>
      <dgm:t>
        <a:bodyPr/>
        <a:lstStyle/>
        <a:p>
          <a:endParaRPr lang="en-CA"/>
        </a:p>
      </dgm:t>
    </dgm:pt>
    <dgm:pt modelId="{2AF24E7B-CC53-44D8-A9AF-E20B5FC15C64}" type="sibTrans" cxnId="{3830671C-373F-4B2A-BF9A-43FA6539BF32}">
      <dgm:prSet/>
      <dgm:spPr/>
      <dgm:t>
        <a:bodyPr/>
        <a:lstStyle/>
        <a:p>
          <a:endParaRPr lang="en-CA"/>
        </a:p>
      </dgm:t>
    </dgm:pt>
    <dgm:pt modelId="{3F477AA0-C856-48EF-9E1F-EA81DC78DF5A}" type="pres">
      <dgm:prSet presAssocID="{4A72EED8-DFC7-4B0E-9863-B87382EEC668}" presName="Name0" presStyleCnt="0">
        <dgm:presLayoutVars>
          <dgm:dir/>
          <dgm:resizeHandles val="exact"/>
        </dgm:presLayoutVars>
      </dgm:prSet>
      <dgm:spPr/>
    </dgm:pt>
    <dgm:pt modelId="{09D76DDC-28EA-477E-9249-9C201531B6B0}" type="pres">
      <dgm:prSet presAssocID="{4A72EED8-DFC7-4B0E-9863-B87382EEC668}" presName="fgShape" presStyleLbl="fgShp" presStyleIdx="0" presStyleCnt="1"/>
      <dgm:spPr/>
    </dgm:pt>
    <dgm:pt modelId="{04B65FFE-EFA4-42F0-B3F1-A2EEC35333E7}" type="pres">
      <dgm:prSet presAssocID="{4A72EED8-DFC7-4B0E-9863-B87382EEC668}" presName="linComp" presStyleCnt="0"/>
      <dgm:spPr/>
    </dgm:pt>
    <dgm:pt modelId="{A38F0EF4-9C65-4941-9295-436EF36B1F64}" type="pres">
      <dgm:prSet presAssocID="{BCB6287D-4127-4CE0-9986-008B845E9C0D}" presName="compNode" presStyleCnt="0"/>
      <dgm:spPr/>
    </dgm:pt>
    <dgm:pt modelId="{9E423076-EB5E-4711-AC63-C6ABCFAF0F4B}" type="pres">
      <dgm:prSet presAssocID="{BCB6287D-4127-4CE0-9986-008B845E9C0D}" presName="bkgdShape" presStyleLbl="node1" presStyleIdx="0" presStyleCnt="4"/>
      <dgm:spPr/>
    </dgm:pt>
    <dgm:pt modelId="{EDECD140-D4DE-4BA6-947B-0AADCA435779}" type="pres">
      <dgm:prSet presAssocID="{BCB6287D-4127-4CE0-9986-008B845E9C0D}" presName="nodeTx" presStyleLbl="node1" presStyleIdx="0" presStyleCnt="4">
        <dgm:presLayoutVars>
          <dgm:bulletEnabled val="1"/>
        </dgm:presLayoutVars>
      </dgm:prSet>
      <dgm:spPr/>
    </dgm:pt>
    <dgm:pt modelId="{8250DB9E-D34C-40D1-96A7-BE865A8E93D4}" type="pres">
      <dgm:prSet presAssocID="{BCB6287D-4127-4CE0-9986-008B845E9C0D}" presName="invisiNode" presStyleLbl="node1" presStyleIdx="0" presStyleCnt="4"/>
      <dgm:spPr/>
    </dgm:pt>
    <dgm:pt modelId="{4927534B-DA8C-453B-8494-F6DE5E960BA7}" type="pres">
      <dgm:prSet presAssocID="{BCB6287D-4127-4CE0-9986-008B845E9C0D}" presName="imagNode" presStyleLbl="fgImgPlac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77E57619-EE34-47C2-BDB5-9E059CDFC616}" type="pres">
      <dgm:prSet presAssocID="{3BD385FF-E2E3-42CC-865F-83B4C8A93AED}" presName="sibTrans" presStyleLbl="sibTrans2D1" presStyleIdx="0" presStyleCnt="0"/>
      <dgm:spPr/>
    </dgm:pt>
    <dgm:pt modelId="{700DA129-CDAD-4C3A-B3D6-5AD675C7C990}" type="pres">
      <dgm:prSet presAssocID="{3CD2B1F6-87CF-4F2E-BC26-41D85D0A53F9}" presName="compNode" presStyleCnt="0"/>
      <dgm:spPr/>
    </dgm:pt>
    <dgm:pt modelId="{4889EA01-F9B4-4446-9355-3883EBEA21E0}" type="pres">
      <dgm:prSet presAssocID="{3CD2B1F6-87CF-4F2E-BC26-41D85D0A53F9}" presName="bkgdShape" presStyleLbl="node1" presStyleIdx="1" presStyleCnt="4"/>
      <dgm:spPr/>
    </dgm:pt>
    <dgm:pt modelId="{F610AAF9-17AF-4DDF-92EA-F24462D0BF75}" type="pres">
      <dgm:prSet presAssocID="{3CD2B1F6-87CF-4F2E-BC26-41D85D0A53F9}" presName="nodeTx" presStyleLbl="node1" presStyleIdx="1" presStyleCnt="4">
        <dgm:presLayoutVars>
          <dgm:bulletEnabled val="1"/>
        </dgm:presLayoutVars>
      </dgm:prSet>
      <dgm:spPr/>
    </dgm:pt>
    <dgm:pt modelId="{A80B2682-A07F-421B-AC2A-0478604E084C}" type="pres">
      <dgm:prSet presAssocID="{3CD2B1F6-87CF-4F2E-BC26-41D85D0A53F9}" presName="invisiNode" presStyleLbl="node1" presStyleIdx="1" presStyleCnt="4"/>
      <dgm:spPr/>
    </dgm:pt>
    <dgm:pt modelId="{51863516-BA28-4105-81F9-7A2D0E87014B}" type="pres">
      <dgm:prSet presAssocID="{3CD2B1F6-87CF-4F2E-BC26-41D85D0A53F9}" presName="imagNode" presStyleLbl="fgImgPlace1" presStyleIdx="1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C20E9648-F1DF-4315-889A-BC95A2A011FE}" type="pres">
      <dgm:prSet presAssocID="{49570AF1-C873-4821-B361-3976441F2C86}" presName="sibTrans" presStyleLbl="sibTrans2D1" presStyleIdx="0" presStyleCnt="0"/>
      <dgm:spPr/>
    </dgm:pt>
    <dgm:pt modelId="{0122F5C3-9C7D-43B9-B2C9-2D3A097B71EE}" type="pres">
      <dgm:prSet presAssocID="{344ABFB3-B3EF-4D27-9949-B3BA200F2380}" presName="compNode" presStyleCnt="0"/>
      <dgm:spPr/>
    </dgm:pt>
    <dgm:pt modelId="{6EDDB962-27AF-408F-B0BE-F37D02C129CB}" type="pres">
      <dgm:prSet presAssocID="{344ABFB3-B3EF-4D27-9949-B3BA200F2380}" presName="bkgdShape" presStyleLbl="node1" presStyleIdx="2" presStyleCnt="4"/>
      <dgm:spPr/>
    </dgm:pt>
    <dgm:pt modelId="{2433B645-E7EB-4CA0-A791-104E98C57DA3}" type="pres">
      <dgm:prSet presAssocID="{344ABFB3-B3EF-4D27-9949-B3BA200F2380}" presName="nodeTx" presStyleLbl="node1" presStyleIdx="2" presStyleCnt="4">
        <dgm:presLayoutVars>
          <dgm:bulletEnabled val="1"/>
        </dgm:presLayoutVars>
      </dgm:prSet>
      <dgm:spPr/>
    </dgm:pt>
    <dgm:pt modelId="{BA53DE40-BE1C-4AA4-B0DC-14E0F1B94E7B}" type="pres">
      <dgm:prSet presAssocID="{344ABFB3-B3EF-4D27-9949-B3BA200F2380}" presName="invisiNode" presStyleLbl="node1" presStyleIdx="2" presStyleCnt="4"/>
      <dgm:spPr/>
    </dgm:pt>
    <dgm:pt modelId="{E736E6A4-F318-4E5A-B7BC-3979238F22E6}" type="pres">
      <dgm:prSet presAssocID="{344ABFB3-B3EF-4D27-9949-B3BA200F2380}" presName="imagNode" presStyleLbl="fgImgPlace1" presStyleIdx="2" presStyleCnt="4"/>
      <dgm:spPr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700" t="478" r="-6632" b="-478"/>
          </a:stretch>
        </a:blipFill>
      </dgm:spPr>
    </dgm:pt>
    <dgm:pt modelId="{DF2103AC-076F-4F26-9026-3776CE02183E}" type="pres">
      <dgm:prSet presAssocID="{EC4EE121-8C3B-454D-B3C9-DA1CB5760721}" presName="sibTrans" presStyleLbl="sibTrans2D1" presStyleIdx="0" presStyleCnt="0"/>
      <dgm:spPr/>
    </dgm:pt>
    <dgm:pt modelId="{4C5FAA38-932C-4F5B-8E13-63832D1878CC}" type="pres">
      <dgm:prSet presAssocID="{82B808AB-3266-4C3A-BA41-E064325B3E74}" presName="compNode" presStyleCnt="0"/>
      <dgm:spPr/>
    </dgm:pt>
    <dgm:pt modelId="{A51ED235-2C35-43F7-8260-94DB22AD61CC}" type="pres">
      <dgm:prSet presAssocID="{82B808AB-3266-4C3A-BA41-E064325B3E74}" presName="bkgdShape" presStyleLbl="node1" presStyleIdx="3" presStyleCnt="4"/>
      <dgm:spPr/>
    </dgm:pt>
    <dgm:pt modelId="{0E62F0CB-4E35-4C6D-9E31-9564CC0580DC}" type="pres">
      <dgm:prSet presAssocID="{82B808AB-3266-4C3A-BA41-E064325B3E74}" presName="nodeTx" presStyleLbl="node1" presStyleIdx="3" presStyleCnt="4">
        <dgm:presLayoutVars>
          <dgm:bulletEnabled val="1"/>
        </dgm:presLayoutVars>
      </dgm:prSet>
      <dgm:spPr/>
    </dgm:pt>
    <dgm:pt modelId="{0ED8D8AB-5425-4EDC-B268-703D3E1309E6}" type="pres">
      <dgm:prSet presAssocID="{82B808AB-3266-4C3A-BA41-E064325B3E74}" presName="invisiNode" presStyleLbl="node1" presStyleIdx="3" presStyleCnt="4"/>
      <dgm:spPr/>
    </dgm:pt>
    <dgm:pt modelId="{09BD9960-DD13-4A40-8EF1-11DFCA7E4C4A}" type="pres">
      <dgm:prSet presAssocID="{82B808AB-3266-4C3A-BA41-E064325B3E74}" presName="imagNode" presStyleLbl="fgImgPlace1" presStyleIdx="3" presStyleCnt="4"/>
      <dgm:spPr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54" t="478" r="-36946" b="-478"/>
          </a:stretch>
        </a:blipFill>
      </dgm:spPr>
    </dgm:pt>
  </dgm:ptLst>
  <dgm:cxnLst>
    <dgm:cxn modelId="{F66B1709-7E61-4828-82E6-BE3CBF1AE994}" type="presOf" srcId="{3BD385FF-E2E3-42CC-865F-83B4C8A93AED}" destId="{77E57619-EE34-47C2-BDB5-9E059CDFC616}" srcOrd="0" destOrd="0" presId="urn:microsoft.com/office/officeart/2005/8/layout/hList7"/>
    <dgm:cxn modelId="{99E1BF0D-D222-4917-A2AC-70026B6C395B}" type="presOf" srcId="{BCB6287D-4127-4CE0-9986-008B845E9C0D}" destId="{EDECD140-D4DE-4BA6-947B-0AADCA435779}" srcOrd="1" destOrd="0" presId="urn:microsoft.com/office/officeart/2005/8/layout/hList7"/>
    <dgm:cxn modelId="{3830671C-373F-4B2A-BF9A-43FA6539BF32}" srcId="{4A72EED8-DFC7-4B0E-9863-B87382EEC668}" destId="{82B808AB-3266-4C3A-BA41-E064325B3E74}" srcOrd="3" destOrd="0" parTransId="{B7558CB9-F02E-42AB-AAC4-926B09411221}" sibTransId="{2AF24E7B-CC53-44D8-A9AF-E20B5FC15C64}"/>
    <dgm:cxn modelId="{2F21091E-C244-4B7D-AE8A-A5EF8E764DAB}" srcId="{4A72EED8-DFC7-4B0E-9863-B87382EEC668}" destId="{344ABFB3-B3EF-4D27-9949-B3BA200F2380}" srcOrd="2" destOrd="0" parTransId="{4A24177E-FAB9-493C-A36D-13CA30286592}" sibTransId="{EC4EE121-8C3B-454D-B3C9-DA1CB5760721}"/>
    <dgm:cxn modelId="{1FC51D38-1626-47BC-9CF9-C6445BEC157A}" type="presOf" srcId="{4A72EED8-DFC7-4B0E-9863-B87382EEC668}" destId="{3F477AA0-C856-48EF-9E1F-EA81DC78DF5A}" srcOrd="0" destOrd="0" presId="urn:microsoft.com/office/officeart/2005/8/layout/hList7"/>
    <dgm:cxn modelId="{E95B186B-25A9-4D51-BB9B-B3C0255CE587}" type="presOf" srcId="{344ABFB3-B3EF-4D27-9949-B3BA200F2380}" destId="{2433B645-E7EB-4CA0-A791-104E98C57DA3}" srcOrd="1" destOrd="0" presId="urn:microsoft.com/office/officeart/2005/8/layout/hList7"/>
    <dgm:cxn modelId="{5F181155-601D-44FA-9D30-4A2EE09725D0}" type="presOf" srcId="{EC4EE121-8C3B-454D-B3C9-DA1CB5760721}" destId="{DF2103AC-076F-4F26-9026-3776CE02183E}" srcOrd="0" destOrd="0" presId="urn:microsoft.com/office/officeart/2005/8/layout/hList7"/>
    <dgm:cxn modelId="{3ACE9C57-7060-4E08-8E45-78A6A4CD2B04}" type="presOf" srcId="{82B808AB-3266-4C3A-BA41-E064325B3E74}" destId="{0E62F0CB-4E35-4C6D-9E31-9564CC0580DC}" srcOrd="1" destOrd="0" presId="urn:microsoft.com/office/officeart/2005/8/layout/hList7"/>
    <dgm:cxn modelId="{4D376C88-1D65-4F1B-BDD4-1F9B759F6079}" type="presOf" srcId="{3CD2B1F6-87CF-4F2E-BC26-41D85D0A53F9}" destId="{F610AAF9-17AF-4DDF-92EA-F24462D0BF75}" srcOrd="1" destOrd="0" presId="urn:microsoft.com/office/officeart/2005/8/layout/hList7"/>
    <dgm:cxn modelId="{14B64A8B-1D6C-459F-8B3F-C70CFCDAF14E}" type="presOf" srcId="{82B808AB-3266-4C3A-BA41-E064325B3E74}" destId="{A51ED235-2C35-43F7-8260-94DB22AD61CC}" srcOrd="0" destOrd="0" presId="urn:microsoft.com/office/officeart/2005/8/layout/hList7"/>
    <dgm:cxn modelId="{C1997996-EDA6-4B69-8500-5A2767ED008C}" srcId="{4A72EED8-DFC7-4B0E-9863-B87382EEC668}" destId="{3CD2B1F6-87CF-4F2E-BC26-41D85D0A53F9}" srcOrd="1" destOrd="0" parTransId="{35128721-71C1-4986-82F3-7A4D8FDD2242}" sibTransId="{49570AF1-C873-4821-B361-3976441F2C86}"/>
    <dgm:cxn modelId="{424BC89E-79F1-49B7-B355-8140E1F0F84B}" type="presOf" srcId="{49570AF1-C873-4821-B361-3976441F2C86}" destId="{C20E9648-F1DF-4315-889A-BC95A2A011FE}" srcOrd="0" destOrd="0" presId="urn:microsoft.com/office/officeart/2005/8/layout/hList7"/>
    <dgm:cxn modelId="{DD4ED9D0-471D-4A9A-86BD-F7D8E9402FAA}" type="presOf" srcId="{3CD2B1F6-87CF-4F2E-BC26-41D85D0A53F9}" destId="{4889EA01-F9B4-4446-9355-3883EBEA21E0}" srcOrd="0" destOrd="0" presId="urn:microsoft.com/office/officeart/2005/8/layout/hList7"/>
    <dgm:cxn modelId="{217644DB-1F1B-4B1E-8EE4-3E22AD158A11}" type="presOf" srcId="{344ABFB3-B3EF-4D27-9949-B3BA200F2380}" destId="{6EDDB962-27AF-408F-B0BE-F37D02C129CB}" srcOrd="0" destOrd="0" presId="urn:microsoft.com/office/officeart/2005/8/layout/hList7"/>
    <dgm:cxn modelId="{B338CFE0-DAC8-4FC8-8708-2EB9577FCD4B}" srcId="{4A72EED8-DFC7-4B0E-9863-B87382EEC668}" destId="{BCB6287D-4127-4CE0-9986-008B845E9C0D}" srcOrd="0" destOrd="0" parTransId="{2C1FDC45-99E0-412F-9710-A70A5766051C}" sibTransId="{3BD385FF-E2E3-42CC-865F-83B4C8A93AED}"/>
    <dgm:cxn modelId="{B231C0E5-AF4F-4647-83D0-151FBA91679F}" type="presOf" srcId="{BCB6287D-4127-4CE0-9986-008B845E9C0D}" destId="{9E423076-EB5E-4711-AC63-C6ABCFAF0F4B}" srcOrd="0" destOrd="0" presId="urn:microsoft.com/office/officeart/2005/8/layout/hList7"/>
    <dgm:cxn modelId="{0019840E-CA86-43B9-A77B-29505673FEC4}" type="presParOf" srcId="{3F477AA0-C856-48EF-9E1F-EA81DC78DF5A}" destId="{09D76DDC-28EA-477E-9249-9C201531B6B0}" srcOrd="0" destOrd="0" presId="urn:microsoft.com/office/officeart/2005/8/layout/hList7"/>
    <dgm:cxn modelId="{B66AD860-361E-472D-9D57-7BE417EA63E2}" type="presParOf" srcId="{3F477AA0-C856-48EF-9E1F-EA81DC78DF5A}" destId="{04B65FFE-EFA4-42F0-B3F1-A2EEC35333E7}" srcOrd="1" destOrd="0" presId="urn:microsoft.com/office/officeart/2005/8/layout/hList7"/>
    <dgm:cxn modelId="{E824EAA9-E4B5-4FF3-BF67-1BBFE30A11B5}" type="presParOf" srcId="{04B65FFE-EFA4-42F0-B3F1-A2EEC35333E7}" destId="{A38F0EF4-9C65-4941-9295-436EF36B1F64}" srcOrd="0" destOrd="0" presId="urn:microsoft.com/office/officeart/2005/8/layout/hList7"/>
    <dgm:cxn modelId="{2F78EAD8-145B-4CAB-B442-561913844A06}" type="presParOf" srcId="{A38F0EF4-9C65-4941-9295-436EF36B1F64}" destId="{9E423076-EB5E-4711-AC63-C6ABCFAF0F4B}" srcOrd="0" destOrd="0" presId="urn:microsoft.com/office/officeart/2005/8/layout/hList7"/>
    <dgm:cxn modelId="{D60414C0-748E-4D4E-A14C-8317C61ADA34}" type="presParOf" srcId="{A38F0EF4-9C65-4941-9295-436EF36B1F64}" destId="{EDECD140-D4DE-4BA6-947B-0AADCA435779}" srcOrd="1" destOrd="0" presId="urn:microsoft.com/office/officeart/2005/8/layout/hList7"/>
    <dgm:cxn modelId="{16F1B233-F9C5-4282-A186-54A24DA09158}" type="presParOf" srcId="{A38F0EF4-9C65-4941-9295-436EF36B1F64}" destId="{8250DB9E-D34C-40D1-96A7-BE865A8E93D4}" srcOrd="2" destOrd="0" presId="urn:microsoft.com/office/officeart/2005/8/layout/hList7"/>
    <dgm:cxn modelId="{5FC7B8BC-5AA8-47D5-B451-BFA907F3EDD1}" type="presParOf" srcId="{A38F0EF4-9C65-4941-9295-436EF36B1F64}" destId="{4927534B-DA8C-453B-8494-F6DE5E960BA7}" srcOrd="3" destOrd="0" presId="urn:microsoft.com/office/officeart/2005/8/layout/hList7"/>
    <dgm:cxn modelId="{D3E82F55-A85E-4378-AACF-00EA7C07A4C0}" type="presParOf" srcId="{04B65FFE-EFA4-42F0-B3F1-A2EEC35333E7}" destId="{77E57619-EE34-47C2-BDB5-9E059CDFC616}" srcOrd="1" destOrd="0" presId="urn:microsoft.com/office/officeart/2005/8/layout/hList7"/>
    <dgm:cxn modelId="{DB494FF0-77F2-4F3F-BC79-6B3877C5CABB}" type="presParOf" srcId="{04B65FFE-EFA4-42F0-B3F1-A2EEC35333E7}" destId="{700DA129-CDAD-4C3A-B3D6-5AD675C7C990}" srcOrd="2" destOrd="0" presId="urn:microsoft.com/office/officeart/2005/8/layout/hList7"/>
    <dgm:cxn modelId="{53204418-0BEC-4CF7-9526-F5E6DA2F3DBE}" type="presParOf" srcId="{700DA129-CDAD-4C3A-B3D6-5AD675C7C990}" destId="{4889EA01-F9B4-4446-9355-3883EBEA21E0}" srcOrd="0" destOrd="0" presId="urn:microsoft.com/office/officeart/2005/8/layout/hList7"/>
    <dgm:cxn modelId="{E07C35EA-C405-4148-94C1-6D22D94DC824}" type="presParOf" srcId="{700DA129-CDAD-4C3A-B3D6-5AD675C7C990}" destId="{F610AAF9-17AF-4DDF-92EA-F24462D0BF75}" srcOrd="1" destOrd="0" presId="urn:microsoft.com/office/officeart/2005/8/layout/hList7"/>
    <dgm:cxn modelId="{963F6984-B510-43D8-8A1F-FDE112A8DC25}" type="presParOf" srcId="{700DA129-CDAD-4C3A-B3D6-5AD675C7C990}" destId="{A80B2682-A07F-421B-AC2A-0478604E084C}" srcOrd="2" destOrd="0" presId="urn:microsoft.com/office/officeart/2005/8/layout/hList7"/>
    <dgm:cxn modelId="{B866289D-EA98-4661-89CA-423FA8443B2C}" type="presParOf" srcId="{700DA129-CDAD-4C3A-B3D6-5AD675C7C990}" destId="{51863516-BA28-4105-81F9-7A2D0E87014B}" srcOrd="3" destOrd="0" presId="urn:microsoft.com/office/officeart/2005/8/layout/hList7"/>
    <dgm:cxn modelId="{682496BE-B32F-4CE1-99B9-30A089F38D21}" type="presParOf" srcId="{04B65FFE-EFA4-42F0-B3F1-A2EEC35333E7}" destId="{C20E9648-F1DF-4315-889A-BC95A2A011FE}" srcOrd="3" destOrd="0" presId="urn:microsoft.com/office/officeart/2005/8/layout/hList7"/>
    <dgm:cxn modelId="{9B18528D-5874-4509-8104-349FC4670390}" type="presParOf" srcId="{04B65FFE-EFA4-42F0-B3F1-A2EEC35333E7}" destId="{0122F5C3-9C7D-43B9-B2C9-2D3A097B71EE}" srcOrd="4" destOrd="0" presId="urn:microsoft.com/office/officeart/2005/8/layout/hList7"/>
    <dgm:cxn modelId="{A8640FB5-013B-4EA1-A4D4-231DECE19DB3}" type="presParOf" srcId="{0122F5C3-9C7D-43B9-B2C9-2D3A097B71EE}" destId="{6EDDB962-27AF-408F-B0BE-F37D02C129CB}" srcOrd="0" destOrd="0" presId="urn:microsoft.com/office/officeart/2005/8/layout/hList7"/>
    <dgm:cxn modelId="{4A4868C2-0581-4FBC-8763-7FEA5E1B32D0}" type="presParOf" srcId="{0122F5C3-9C7D-43B9-B2C9-2D3A097B71EE}" destId="{2433B645-E7EB-4CA0-A791-104E98C57DA3}" srcOrd="1" destOrd="0" presId="urn:microsoft.com/office/officeart/2005/8/layout/hList7"/>
    <dgm:cxn modelId="{CDBE63F7-2B39-4889-8187-CB20A4FA79BD}" type="presParOf" srcId="{0122F5C3-9C7D-43B9-B2C9-2D3A097B71EE}" destId="{BA53DE40-BE1C-4AA4-B0DC-14E0F1B94E7B}" srcOrd="2" destOrd="0" presId="urn:microsoft.com/office/officeart/2005/8/layout/hList7"/>
    <dgm:cxn modelId="{62E01F3E-3249-4BFB-9FDC-978AB9A9E513}" type="presParOf" srcId="{0122F5C3-9C7D-43B9-B2C9-2D3A097B71EE}" destId="{E736E6A4-F318-4E5A-B7BC-3979238F22E6}" srcOrd="3" destOrd="0" presId="urn:microsoft.com/office/officeart/2005/8/layout/hList7"/>
    <dgm:cxn modelId="{80EC84AD-D141-4CD9-862B-02366E2243AB}" type="presParOf" srcId="{04B65FFE-EFA4-42F0-B3F1-A2EEC35333E7}" destId="{DF2103AC-076F-4F26-9026-3776CE02183E}" srcOrd="5" destOrd="0" presId="urn:microsoft.com/office/officeart/2005/8/layout/hList7"/>
    <dgm:cxn modelId="{84ABE6F3-9376-4BFF-BD14-A5B7AB00ABD0}" type="presParOf" srcId="{04B65FFE-EFA4-42F0-B3F1-A2EEC35333E7}" destId="{4C5FAA38-932C-4F5B-8E13-63832D1878CC}" srcOrd="6" destOrd="0" presId="urn:microsoft.com/office/officeart/2005/8/layout/hList7"/>
    <dgm:cxn modelId="{935524FD-60A1-4713-BB3C-2C5FB0BC350B}" type="presParOf" srcId="{4C5FAA38-932C-4F5B-8E13-63832D1878CC}" destId="{A51ED235-2C35-43F7-8260-94DB22AD61CC}" srcOrd="0" destOrd="0" presId="urn:microsoft.com/office/officeart/2005/8/layout/hList7"/>
    <dgm:cxn modelId="{27CDF6BF-9CF0-4D3A-A089-72988C3F2A3D}" type="presParOf" srcId="{4C5FAA38-932C-4F5B-8E13-63832D1878CC}" destId="{0E62F0CB-4E35-4C6D-9E31-9564CC0580DC}" srcOrd="1" destOrd="0" presId="urn:microsoft.com/office/officeart/2005/8/layout/hList7"/>
    <dgm:cxn modelId="{6600E6B3-0873-4981-BF22-5B6712984CF9}" type="presParOf" srcId="{4C5FAA38-932C-4F5B-8E13-63832D1878CC}" destId="{0ED8D8AB-5425-4EDC-B268-703D3E1309E6}" srcOrd="2" destOrd="0" presId="urn:microsoft.com/office/officeart/2005/8/layout/hList7"/>
    <dgm:cxn modelId="{7AF28D40-639B-4575-AA2D-2F657CB2B465}" type="presParOf" srcId="{4C5FAA38-932C-4F5B-8E13-63832D1878CC}" destId="{09BD9960-DD13-4A40-8EF1-11DFCA7E4C4A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EB0AA5-E247-42B0-A428-85C5C0A2F7B6}">
      <dsp:nvSpPr>
        <dsp:cNvPr id="0" name=""/>
        <dsp:cNvSpPr/>
      </dsp:nvSpPr>
      <dsp:spPr>
        <a:xfrm>
          <a:off x="0" y="3384226"/>
          <a:ext cx="8153400" cy="111077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200" kern="1200" dirty="0"/>
            <a:t>Clients</a:t>
          </a:r>
        </a:p>
      </dsp:txBody>
      <dsp:txXfrm>
        <a:off x="0" y="3384226"/>
        <a:ext cx="8153400" cy="599820"/>
      </dsp:txXfrm>
    </dsp:sp>
    <dsp:sp modelId="{28AAB13F-9D6D-4935-A5F6-D7F8EB60F0A4}">
      <dsp:nvSpPr>
        <dsp:cNvPr id="0" name=""/>
        <dsp:cNvSpPr/>
      </dsp:nvSpPr>
      <dsp:spPr>
        <a:xfrm>
          <a:off x="0" y="3961831"/>
          <a:ext cx="2038350" cy="510958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800" kern="1200" dirty="0"/>
            <a:t>Private Developers</a:t>
          </a:r>
        </a:p>
      </dsp:txBody>
      <dsp:txXfrm>
        <a:off x="0" y="3961831"/>
        <a:ext cx="2038350" cy="510958"/>
      </dsp:txXfrm>
    </dsp:sp>
    <dsp:sp modelId="{2692E090-7BD6-445F-BFED-EF48B0E4591D}">
      <dsp:nvSpPr>
        <dsp:cNvPr id="0" name=""/>
        <dsp:cNvSpPr/>
      </dsp:nvSpPr>
      <dsp:spPr>
        <a:xfrm>
          <a:off x="2038350" y="3961831"/>
          <a:ext cx="2038350" cy="510958"/>
        </a:xfrm>
        <a:prstGeom prst="rect">
          <a:avLst/>
        </a:prstGeom>
        <a:solidFill>
          <a:schemeClr val="accent2">
            <a:tint val="40000"/>
            <a:alpha val="90000"/>
            <a:hueOff val="-497790"/>
            <a:satOff val="-414"/>
            <a:lumOff val="29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-497790"/>
              <a:satOff val="-414"/>
              <a:lumOff val="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800" kern="1200" dirty="0"/>
            <a:t>General Contractors</a:t>
          </a:r>
        </a:p>
      </dsp:txBody>
      <dsp:txXfrm>
        <a:off x="2038350" y="3961831"/>
        <a:ext cx="2038350" cy="510958"/>
      </dsp:txXfrm>
    </dsp:sp>
    <dsp:sp modelId="{34D0EE12-E4A5-4473-879A-35B8266264D6}">
      <dsp:nvSpPr>
        <dsp:cNvPr id="0" name=""/>
        <dsp:cNvSpPr/>
      </dsp:nvSpPr>
      <dsp:spPr>
        <a:xfrm>
          <a:off x="4076700" y="3961831"/>
          <a:ext cx="2038350" cy="510958"/>
        </a:xfrm>
        <a:prstGeom prst="rect">
          <a:avLst/>
        </a:prstGeom>
        <a:solidFill>
          <a:schemeClr val="accent2">
            <a:tint val="40000"/>
            <a:alpha val="90000"/>
            <a:hueOff val="-995580"/>
            <a:satOff val="-827"/>
            <a:lumOff val="58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-995580"/>
              <a:satOff val="-827"/>
              <a:lumOff val="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800" kern="1200" dirty="0"/>
            <a:t>Municipalities</a:t>
          </a:r>
        </a:p>
      </dsp:txBody>
      <dsp:txXfrm>
        <a:off x="4076700" y="3961831"/>
        <a:ext cx="2038350" cy="510958"/>
      </dsp:txXfrm>
    </dsp:sp>
    <dsp:sp modelId="{799A5CFA-8873-49EB-994E-823F49B70BEE}">
      <dsp:nvSpPr>
        <dsp:cNvPr id="0" name=""/>
        <dsp:cNvSpPr/>
      </dsp:nvSpPr>
      <dsp:spPr>
        <a:xfrm>
          <a:off x="6115050" y="3961831"/>
          <a:ext cx="2038350" cy="510958"/>
        </a:xfrm>
        <a:prstGeom prst="rect">
          <a:avLst/>
        </a:prstGeom>
        <a:solidFill>
          <a:schemeClr val="accent2">
            <a:tint val="40000"/>
            <a:alpha val="90000"/>
            <a:hueOff val="-1493371"/>
            <a:satOff val="-1241"/>
            <a:lumOff val="87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-1493371"/>
              <a:satOff val="-1241"/>
              <a:lumOff val="8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800" kern="1200" dirty="0"/>
            <a:t>Industrial Firms</a:t>
          </a:r>
        </a:p>
      </dsp:txBody>
      <dsp:txXfrm>
        <a:off x="6115050" y="3961831"/>
        <a:ext cx="2038350" cy="510958"/>
      </dsp:txXfrm>
    </dsp:sp>
    <dsp:sp modelId="{8C16D058-679B-4DDF-980C-39A4C1BA51B6}">
      <dsp:nvSpPr>
        <dsp:cNvPr id="0" name=""/>
        <dsp:cNvSpPr/>
      </dsp:nvSpPr>
      <dsp:spPr>
        <a:xfrm rot="10800000">
          <a:off x="0" y="1692510"/>
          <a:ext cx="8153400" cy="1708377"/>
        </a:xfrm>
        <a:prstGeom prst="upArrowCallout">
          <a:avLst/>
        </a:prstGeom>
        <a:solidFill>
          <a:schemeClr val="accent2">
            <a:hueOff val="-2355276"/>
            <a:satOff val="-3145"/>
            <a:lumOff val="186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200" kern="1200" dirty="0"/>
            <a:t>Applications</a:t>
          </a:r>
        </a:p>
      </dsp:txBody>
      <dsp:txXfrm rot="-10800000">
        <a:off x="0" y="1692510"/>
        <a:ext cx="8153400" cy="599640"/>
      </dsp:txXfrm>
    </dsp:sp>
    <dsp:sp modelId="{C61DA959-5958-4C53-A16E-E33CA0B00B3E}">
      <dsp:nvSpPr>
        <dsp:cNvPr id="0" name=""/>
        <dsp:cNvSpPr/>
      </dsp:nvSpPr>
      <dsp:spPr>
        <a:xfrm>
          <a:off x="3981" y="2292151"/>
          <a:ext cx="2715145" cy="510804"/>
        </a:xfrm>
        <a:prstGeom prst="rect">
          <a:avLst/>
        </a:prstGeom>
        <a:solidFill>
          <a:schemeClr val="accent2">
            <a:tint val="40000"/>
            <a:alpha val="90000"/>
            <a:hueOff val="-1991161"/>
            <a:satOff val="-1655"/>
            <a:lumOff val="116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-1991161"/>
              <a:satOff val="-1655"/>
              <a:lumOff val="11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800" kern="1200" dirty="0"/>
            <a:t>Municipal Wastewater Treatment</a:t>
          </a:r>
        </a:p>
      </dsp:txBody>
      <dsp:txXfrm>
        <a:off x="3981" y="2292151"/>
        <a:ext cx="2715145" cy="510804"/>
      </dsp:txXfrm>
    </dsp:sp>
    <dsp:sp modelId="{71793441-6FF5-4A77-9B51-F4194267FA81}">
      <dsp:nvSpPr>
        <dsp:cNvPr id="0" name=""/>
        <dsp:cNvSpPr/>
      </dsp:nvSpPr>
      <dsp:spPr>
        <a:xfrm>
          <a:off x="2719127" y="2292151"/>
          <a:ext cx="2715145" cy="510804"/>
        </a:xfrm>
        <a:prstGeom prst="rect">
          <a:avLst/>
        </a:prstGeom>
        <a:solidFill>
          <a:schemeClr val="accent2">
            <a:tint val="40000"/>
            <a:alpha val="90000"/>
            <a:hueOff val="-2488951"/>
            <a:satOff val="-2068"/>
            <a:lumOff val="145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-2488951"/>
              <a:satOff val="-2068"/>
              <a:lumOff val="1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800" kern="1200" dirty="0"/>
            <a:t>Industrial Wastewater Treatment</a:t>
          </a:r>
        </a:p>
      </dsp:txBody>
      <dsp:txXfrm>
        <a:off x="2719127" y="2292151"/>
        <a:ext cx="2715145" cy="510804"/>
      </dsp:txXfrm>
    </dsp:sp>
    <dsp:sp modelId="{0B70B7A3-DED8-43DC-AF81-DA6A7A810E3C}">
      <dsp:nvSpPr>
        <dsp:cNvPr id="0" name=""/>
        <dsp:cNvSpPr/>
      </dsp:nvSpPr>
      <dsp:spPr>
        <a:xfrm>
          <a:off x="5434272" y="2292151"/>
          <a:ext cx="2715145" cy="510804"/>
        </a:xfrm>
        <a:prstGeom prst="rect">
          <a:avLst/>
        </a:prstGeom>
        <a:solidFill>
          <a:schemeClr val="accent2">
            <a:tint val="40000"/>
            <a:alpha val="90000"/>
            <a:hueOff val="-2986741"/>
            <a:satOff val="-2482"/>
            <a:lumOff val="174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-2986741"/>
              <a:satOff val="-2482"/>
              <a:lumOff val="17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800" kern="1200" dirty="0"/>
            <a:t>Packaged &amp; Containerized Wastewater Systems</a:t>
          </a:r>
        </a:p>
      </dsp:txBody>
      <dsp:txXfrm>
        <a:off x="5434272" y="2292151"/>
        <a:ext cx="2715145" cy="510804"/>
      </dsp:txXfrm>
    </dsp:sp>
    <dsp:sp modelId="{1A6F3DF5-69DA-46F4-874F-AB76760661E4}">
      <dsp:nvSpPr>
        <dsp:cNvPr id="0" name=""/>
        <dsp:cNvSpPr/>
      </dsp:nvSpPr>
      <dsp:spPr>
        <a:xfrm rot="10800000">
          <a:off x="0" y="794"/>
          <a:ext cx="8153400" cy="1708377"/>
        </a:xfrm>
        <a:prstGeom prst="upArrowCallout">
          <a:avLst/>
        </a:prstGeom>
        <a:solidFill>
          <a:schemeClr val="accent2">
            <a:hueOff val="-4710551"/>
            <a:satOff val="-6290"/>
            <a:lumOff val="372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200" kern="1200" dirty="0"/>
            <a:t>Services</a:t>
          </a:r>
        </a:p>
      </dsp:txBody>
      <dsp:txXfrm rot="-10800000">
        <a:off x="0" y="794"/>
        <a:ext cx="8153400" cy="599640"/>
      </dsp:txXfrm>
    </dsp:sp>
    <dsp:sp modelId="{F3E50B14-D817-46C5-A544-18F887B0EAFB}">
      <dsp:nvSpPr>
        <dsp:cNvPr id="0" name=""/>
        <dsp:cNvSpPr/>
      </dsp:nvSpPr>
      <dsp:spPr>
        <a:xfrm>
          <a:off x="995" y="600435"/>
          <a:ext cx="1630281" cy="510804"/>
        </a:xfrm>
        <a:prstGeom prst="rect">
          <a:avLst/>
        </a:prstGeom>
        <a:solidFill>
          <a:schemeClr val="accent2">
            <a:tint val="40000"/>
            <a:alpha val="90000"/>
            <a:hueOff val="-3484531"/>
            <a:satOff val="-2895"/>
            <a:lumOff val="203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-3484531"/>
              <a:satOff val="-2895"/>
              <a:lumOff val="2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800" kern="1200" dirty="0"/>
            <a:t>Process Design</a:t>
          </a:r>
        </a:p>
      </dsp:txBody>
      <dsp:txXfrm>
        <a:off x="995" y="600435"/>
        <a:ext cx="1630281" cy="510804"/>
      </dsp:txXfrm>
    </dsp:sp>
    <dsp:sp modelId="{F5A3DB7C-BA12-4E91-A119-D4D87209F3E6}">
      <dsp:nvSpPr>
        <dsp:cNvPr id="0" name=""/>
        <dsp:cNvSpPr/>
      </dsp:nvSpPr>
      <dsp:spPr>
        <a:xfrm>
          <a:off x="1631277" y="600435"/>
          <a:ext cx="1630281" cy="510804"/>
        </a:xfrm>
        <a:prstGeom prst="rect">
          <a:avLst/>
        </a:prstGeom>
        <a:solidFill>
          <a:schemeClr val="accent2">
            <a:tint val="40000"/>
            <a:alpha val="90000"/>
            <a:hueOff val="-3982321"/>
            <a:satOff val="-3309"/>
            <a:lumOff val="232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-3982321"/>
              <a:satOff val="-3309"/>
              <a:lumOff val="23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800" kern="1200" dirty="0"/>
            <a:t>Equipment Supply</a:t>
          </a:r>
        </a:p>
      </dsp:txBody>
      <dsp:txXfrm>
        <a:off x="1631277" y="600435"/>
        <a:ext cx="1630281" cy="510804"/>
      </dsp:txXfrm>
    </dsp:sp>
    <dsp:sp modelId="{B7008B04-70A7-4377-BBC0-EA8E530DC8ED}">
      <dsp:nvSpPr>
        <dsp:cNvPr id="0" name=""/>
        <dsp:cNvSpPr/>
      </dsp:nvSpPr>
      <dsp:spPr>
        <a:xfrm>
          <a:off x="3261559" y="600435"/>
          <a:ext cx="1630281" cy="510804"/>
        </a:xfrm>
        <a:prstGeom prst="rect">
          <a:avLst/>
        </a:prstGeom>
        <a:solidFill>
          <a:schemeClr val="accent2">
            <a:tint val="40000"/>
            <a:alpha val="90000"/>
            <a:hueOff val="-4480112"/>
            <a:satOff val="-3723"/>
            <a:lumOff val="261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-4480112"/>
              <a:satOff val="-3723"/>
              <a:lumOff val="2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800" kern="1200" dirty="0"/>
            <a:t>Design-Build</a:t>
          </a:r>
        </a:p>
      </dsp:txBody>
      <dsp:txXfrm>
        <a:off x="3261559" y="600435"/>
        <a:ext cx="1630281" cy="510804"/>
      </dsp:txXfrm>
    </dsp:sp>
    <dsp:sp modelId="{C9D278FF-B0FF-4047-B0FD-A928E3C3379D}">
      <dsp:nvSpPr>
        <dsp:cNvPr id="0" name=""/>
        <dsp:cNvSpPr/>
      </dsp:nvSpPr>
      <dsp:spPr>
        <a:xfrm>
          <a:off x="4891840" y="600435"/>
          <a:ext cx="1630281" cy="510804"/>
        </a:xfrm>
        <a:prstGeom prst="rect">
          <a:avLst/>
        </a:prstGeom>
        <a:solidFill>
          <a:schemeClr val="accent2">
            <a:tint val="40000"/>
            <a:alpha val="90000"/>
            <a:hueOff val="-4977902"/>
            <a:satOff val="-4136"/>
            <a:lumOff val="29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-4977902"/>
              <a:satOff val="-4136"/>
              <a:lumOff val="2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800" kern="1200" dirty="0"/>
            <a:t>Operation &amp; Maintenance</a:t>
          </a:r>
        </a:p>
      </dsp:txBody>
      <dsp:txXfrm>
        <a:off x="4891840" y="600435"/>
        <a:ext cx="1630281" cy="510804"/>
      </dsp:txXfrm>
    </dsp:sp>
    <dsp:sp modelId="{21EEC802-96B3-416D-BDF3-E038A5A4573F}">
      <dsp:nvSpPr>
        <dsp:cNvPr id="0" name=""/>
        <dsp:cNvSpPr/>
      </dsp:nvSpPr>
      <dsp:spPr>
        <a:xfrm>
          <a:off x="6522122" y="600435"/>
          <a:ext cx="1630281" cy="510804"/>
        </a:xfrm>
        <a:prstGeom prst="rect">
          <a:avLst/>
        </a:prstGeom>
        <a:solidFill>
          <a:schemeClr val="accent2">
            <a:tint val="40000"/>
            <a:alpha val="90000"/>
            <a:hueOff val="-5475692"/>
            <a:satOff val="-4550"/>
            <a:lumOff val="319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-5475692"/>
              <a:satOff val="-4550"/>
              <a:lumOff val="31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800" kern="1200" dirty="0"/>
            <a:t>Research &amp; Development</a:t>
          </a:r>
        </a:p>
      </dsp:txBody>
      <dsp:txXfrm>
        <a:off x="6522122" y="600435"/>
        <a:ext cx="1630281" cy="5108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423076-EB5E-4711-AC63-C6ABCFAF0F4B}">
      <dsp:nvSpPr>
        <dsp:cNvPr id="0" name=""/>
        <dsp:cNvSpPr/>
      </dsp:nvSpPr>
      <dsp:spPr>
        <a:xfrm>
          <a:off x="1901" y="0"/>
          <a:ext cx="1992566" cy="499715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600" b="1" kern="1200" dirty="0">
              <a:solidFill>
                <a:schemeClr val="tx1"/>
              </a:solidFill>
            </a:rPr>
            <a:t>Pre-Treatment / Headworks Systems</a:t>
          </a:r>
        </a:p>
      </dsp:txBody>
      <dsp:txXfrm>
        <a:off x="1901" y="1998860"/>
        <a:ext cx="1992566" cy="1998860"/>
      </dsp:txXfrm>
    </dsp:sp>
    <dsp:sp modelId="{4927534B-DA8C-453B-8494-F6DE5E960BA7}">
      <dsp:nvSpPr>
        <dsp:cNvPr id="0" name=""/>
        <dsp:cNvSpPr/>
      </dsp:nvSpPr>
      <dsp:spPr>
        <a:xfrm>
          <a:off x="166158" y="299829"/>
          <a:ext cx="1664051" cy="1664051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89EA01-F9B4-4446-9355-3883EBEA21E0}">
      <dsp:nvSpPr>
        <dsp:cNvPr id="0" name=""/>
        <dsp:cNvSpPr/>
      </dsp:nvSpPr>
      <dsp:spPr>
        <a:xfrm>
          <a:off x="2054244" y="0"/>
          <a:ext cx="1992566" cy="4997152"/>
        </a:xfrm>
        <a:prstGeom prst="roundRect">
          <a:avLst>
            <a:gd name="adj" fmla="val 10000"/>
          </a:avLst>
        </a:prstGeom>
        <a:solidFill>
          <a:schemeClr val="accent2">
            <a:hueOff val="-1570184"/>
            <a:satOff val="-2097"/>
            <a:lumOff val="124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CA" sz="2600" b="1" kern="1200" dirty="0">
              <a:solidFill>
                <a:schemeClr val="tx1"/>
              </a:solidFill>
            </a:rPr>
            <a:t>Biological Treatment Processes</a:t>
          </a:r>
        </a:p>
        <a:p>
          <a:pPr marL="0" lvl="0" indent="0" algn="l" defTabSz="11557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CA" sz="1300" b="1" kern="1200" dirty="0">
              <a:solidFill>
                <a:schemeClr val="tx1"/>
              </a:solidFill>
            </a:rPr>
            <a:t>• USBF</a:t>
          </a:r>
          <a:r>
            <a:rPr lang="en-CA" sz="1300" b="1" kern="1200" dirty="0">
              <a:solidFill>
                <a:schemeClr val="tx1"/>
              </a:solidFill>
              <a:latin typeface="Tw Cen MT"/>
            </a:rPr>
            <a:t>®</a:t>
          </a:r>
          <a:endParaRPr lang="en-CA" sz="1300" b="1" kern="1200" dirty="0">
            <a:solidFill>
              <a:schemeClr val="tx1"/>
            </a:solidFill>
          </a:endParaRPr>
        </a:p>
        <a:p>
          <a:pPr marL="0" lvl="0" indent="0" algn="l" defTabSz="11557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CA" sz="1300" b="1" kern="1200" dirty="0">
              <a:solidFill>
                <a:schemeClr val="tx1"/>
              </a:solidFill>
            </a:rPr>
            <a:t>• MBR</a:t>
          </a:r>
        </a:p>
        <a:p>
          <a:pPr marL="0" lvl="0" indent="0" algn="l" defTabSz="11557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CA" sz="1300" b="1" kern="1200" dirty="0">
              <a:solidFill>
                <a:schemeClr val="tx1"/>
              </a:solidFill>
            </a:rPr>
            <a:t>• MBBR/IFAS</a:t>
          </a:r>
        </a:p>
        <a:p>
          <a:pPr marL="0" lvl="0" indent="0" algn="l" defTabSz="11557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CA" sz="1300" b="1" kern="1200" dirty="0">
              <a:solidFill>
                <a:schemeClr val="tx1"/>
              </a:solidFill>
            </a:rPr>
            <a:t>• VERTREAT</a:t>
          </a:r>
          <a:r>
            <a:rPr lang="en-CA" sz="1300" b="1" kern="1200" dirty="0">
              <a:solidFill>
                <a:schemeClr val="tx1"/>
              </a:solidFill>
              <a:latin typeface="Tw Cen MT"/>
            </a:rPr>
            <a:t>™ (NORAM</a:t>
          </a:r>
          <a:r>
            <a:rPr lang="en-CA" sz="1300" kern="1200" dirty="0">
              <a:latin typeface="Tw Cen MT"/>
            </a:rPr>
            <a:t>)</a:t>
          </a:r>
          <a:endParaRPr lang="en-CA" sz="1300" kern="1200" dirty="0"/>
        </a:p>
      </dsp:txBody>
      <dsp:txXfrm>
        <a:off x="2054244" y="1998860"/>
        <a:ext cx="1992566" cy="1998860"/>
      </dsp:txXfrm>
    </dsp:sp>
    <dsp:sp modelId="{51863516-BA28-4105-81F9-7A2D0E87014B}">
      <dsp:nvSpPr>
        <dsp:cNvPr id="0" name=""/>
        <dsp:cNvSpPr/>
      </dsp:nvSpPr>
      <dsp:spPr>
        <a:xfrm>
          <a:off x="2218502" y="299829"/>
          <a:ext cx="1664051" cy="1664051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DDB962-27AF-408F-B0BE-F37D02C129CB}">
      <dsp:nvSpPr>
        <dsp:cNvPr id="0" name=""/>
        <dsp:cNvSpPr/>
      </dsp:nvSpPr>
      <dsp:spPr>
        <a:xfrm>
          <a:off x="4106588" y="0"/>
          <a:ext cx="1992566" cy="4997152"/>
        </a:xfrm>
        <a:prstGeom prst="roundRect">
          <a:avLst>
            <a:gd name="adj" fmla="val 10000"/>
          </a:avLst>
        </a:prstGeom>
        <a:solidFill>
          <a:schemeClr val="accent2">
            <a:hueOff val="-3140368"/>
            <a:satOff val="-4193"/>
            <a:lumOff val="248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600" b="1" kern="1200" dirty="0">
              <a:solidFill>
                <a:schemeClr val="tx1"/>
              </a:solidFill>
            </a:rPr>
            <a:t>Tertiary Treatment Processes</a:t>
          </a:r>
        </a:p>
      </dsp:txBody>
      <dsp:txXfrm>
        <a:off x="4106588" y="1998860"/>
        <a:ext cx="1992566" cy="1998860"/>
      </dsp:txXfrm>
    </dsp:sp>
    <dsp:sp modelId="{E736E6A4-F318-4E5A-B7BC-3979238F22E6}">
      <dsp:nvSpPr>
        <dsp:cNvPr id="0" name=""/>
        <dsp:cNvSpPr/>
      </dsp:nvSpPr>
      <dsp:spPr>
        <a:xfrm>
          <a:off x="4270846" y="299829"/>
          <a:ext cx="1664051" cy="1664051"/>
        </a:xfrm>
        <a:prstGeom prst="ellipse">
          <a:avLst/>
        </a:prstGeom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700" t="478" r="-6632" b="-478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1ED235-2C35-43F7-8260-94DB22AD61CC}">
      <dsp:nvSpPr>
        <dsp:cNvPr id="0" name=""/>
        <dsp:cNvSpPr/>
      </dsp:nvSpPr>
      <dsp:spPr>
        <a:xfrm>
          <a:off x="6158932" y="0"/>
          <a:ext cx="1992566" cy="4997152"/>
        </a:xfrm>
        <a:prstGeom prst="roundRect">
          <a:avLst>
            <a:gd name="adj" fmla="val 10000"/>
          </a:avLst>
        </a:prstGeom>
        <a:solidFill>
          <a:schemeClr val="accent2">
            <a:hueOff val="-4710551"/>
            <a:satOff val="-6290"/>
            <a:lumOff val="372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600" b="1" kern="1200" dirty="0">
              <a:solidFill>
                <a:schemeClr val="tx1"/>
              </a:solidFill>
            </a:rPr>
            <a:t>Sludge Dewatering &amp; Processing Systems</a:t>
          </a:r>
        </a:p>
      </dsp:txBody>
      <dsp:txXfrm>
        <a:off x="6158932" y="1998860"/>
        <a:ext cx="1992566" cy="1998860"/>
      </dsp:txXfrm>
    </dsp:sp>
    <dsp:sp modelId="{09BD9960-DD13-4A40-8EF1-11DFCA7E4C4A}">
      <dsp:nvSpPr>
        <dsp:cNvPr id="0" name=""/>
        <dsp:cNvSpPr/>
      </dsp:nvSpPr>
      <dsp:spPr>
        <a:xfrm>
          <a:off x="6323189" y="299829"/>
          <a:ext cx="1664051" cy="1664051"/>
        </a:xfrm>
        <a:prstGeom prst="ellipse">
          <a:avLst/>
        </a:prstGeom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54" t="478" r="-36946" b="-478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D76DDC-28EA-477E-9249-9C201531B6B0}">
      <dsp:nvSpPr>
        <dsp:cNvPr id="0" name=""/>
        <dsp:cNvSpPr/>
      </dsp:nvSpPr>
      <dsp:spPr>
        <a:xfrm>
          <a:off x="326135" y="3997721"/>
          <a:ext cx="7501128" cy="749572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230" cy="461489"/>
          </a:xfrm>
          <a:prstGeom prst="rect">
            <a:avLst/>
          </a:prstGeom>
        </p:spPr>
        <p:txBody>
          <a:bodyPr vert="horz" lIns="90452" tIns="45226" rIns="90452" bIns="45226" rtlCol="0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7282" y="0"/>
            <a:ext cx="3011229" cy="461489"/>
          </a:xfrm>
          <a:prstGeom prst="rect">
            <a:avLst/>
          </a:prstGeom>
        </p:spPr>
        <p:txBody>
          <a:bodyPr vert="horz" lIns="90452" tIns="45226" rIns="90452" bIns="45226" rtlCol="0"/>
          <a:lstStyle>
            <a:lvl1pPr algn="r">
              <a:defRPr sz="1200"/>
            </a:lvl1pPr>
          </a:lstStyle>
          <a:p>
            <a:fld id="{4E4A7009-C29A-437D-8C3D-B454A9BB3661}" type="datetimeFigureOut">
              <a:rPr lang="en-CA" smtClean="0"/>
              <a:t>2020-04-22</a:t>
            </a:fld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3011"/>
            <a:ext cx="3011230" cy="461489"/>
          </a:xfrm>
          <a:prstGeom prst="rect">
            <a:avLst/>
          </a:prstGeom>
        </p:spPr>
        <p:txBody>
          <a:bodyPr vert="horz" lIns="90452" tIns="45226" rIns="90452" bIns="45226" rtlCol="0" anchor="b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7282" y="8773011"/>
            <a:ext cx="3011229" cy="461489"/>
          </a:xfrm>
          <a:prstGeom prst="rect">
            <a:avLst/>
          </a:prstGeom>
        </p:spPr>
        <p:txBody>
          <a:bodyPr vert="horz" lIns="90452" tIns="45226" rIns="90452" bIns="45226" rtlCol="0" anchor="b"/>
          <a:lstStyle>
            <a:lvl1pPr algn="r">
              <a:defRPr sz="1200"/>
            </a:lvl1pPr>
          </a:lstStyle>
          <a:p>
            <a:fld id="{AEA7AF1C-44D3-4997-8743-C4438A730404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310431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87" tIns="46244" rIns="92487" bIns="46244" rtlCol="0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87" tIns="46244" rIns="92487" bIns="46244" rtlCol="0"/>
          <a:lstStyle>
            <a:lvl1pPr algn="r">
              <a:defRPr sz="1200"/>
            </a:lvl1pPr>
          </a:lstStyle>
          <a:p>
            <a:fld id="{7A86223F-560E-43EB-884A-FC8E2BE9B1C3}" type="datetimeFigureOut">
              <a:rPr lang="en-CA" smtClean="0"/>
              <a:t>2020-04-22</a:t>
            </a:fld>
            <a:endParaRPr lang="en-C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0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87" tIns="46244" rIns="92487" bIns="46244" rtlCol="0" anchor="ctr"/>
          <a:lstStyle/>
          <a:p>
            <a:endParaRPr lang="en-C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4"/>
          </a:xfrm>
          <a:prstGeom prst="rect">
            <a:avLst/>
          </a:prstGeom>
        </p:spPr>
        <p:txBody>
          <a:bodyPr vert="horz" lIns="92487" tIns="46244" rIns="92487" bIns="4624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87" tIns="46244" rIns="92487" bIns="46244" rtlCol="0" anchor="b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87" tIns="46244" rIns="92487" bIns="46244" rtlCol="0" anchor="b"/>
          <a:lstStyle>
            <a:lvl1pPr algn="r">
              <a:defRPr sz="1200"/>
            </a:lvl1pPr>
          </a:lstStyle>
          <a:p>
            <a:fld id="{F9BB1D3F-4366-48E8-AE63-4AC4E5FEE5E4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05890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B1D3F-4366-48E8-AE63-4AC4E5FEE5E4}" type="slidenum">
              <a:rPr lang="en-CA" smtClean="0"/>
              <a:t>4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4611695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68F9F9D4-9B93-43BC-BAB1-609901F687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D3FA67AF-3536-4A86-9FA3-5CAB494DAF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4036" name="Slide Number Placeholder 3">
            <a:extLst>
              <a:ext uri="{FF2B5EF4-FFF2-40B4-BE49-F238E27FC236}">
                <a16:creationId xmlns:a16="http://schemas.microsoft.com/office/drawing/2014/main" id="{BEACEDCF-AB33-48B8-8109-A79F6BC416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B714BC3-DF82-434F-811E-4BAB888864EB}" type="slidenum">
              <a:rPr lang="en-US" altLang="en-US" sz="1300"/>
              <a:pPr>
                <a:spcBef>
                  <a:spcPct val="0"/>
                </a:spcBef>
              </a:pPr>
              <a:t>29</a:t>
            </a:fld>
            <a:endParaRPr lang="en-US" altLang="en-US" sz="1300"/>
          </a:p>
        </p:txBody>
      </p:sp>
    </p:spTree>
    <p:extLst>
      <p:ext uri="{BB962C8B-B14F-4D97-AF65-F5344CB8AC3E}">
        <p14:creationId xmlns:p14="http://schemas.microsoft.com/office/powerpoint/2010/main" val="13954651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68F9F9D4-9B93-43BC-BAB1-609901F687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D3FA67AF-3536-4A86-9FA3-5CAB494DAF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4036" name="Slide Number Placeholder 3">
            <a:extLst>
              <a:ext uri="{FF2B5EF4-FFF2-40B4-BE49-F238E27FC236}">
                <a16:creationId xmlns:a16="http://schemas.microsoft.com/office/drawing/2014/main" id="{BEACEDCF-AB33-48B8-8109-A79F6BC416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B714BC3-DF82-434F-811E-4BAB888864EB}" type="slidenum">
              <a:rPr lang="en-US" altLang="en-US" sz="1300"/>
              <a:pPr>
                <a:spcBef>
                  <a:spcPct val="0"/>
                </a:spcBef>
              </a:pPr>
              <a:t>30</a:t>
            </a:fld>
            <a:endParaRPr lang="en-US" altLang="en-US" sz="1300"/>
          </a:p>
        </p:txBody>
      </p:sp>
    </p:spTree>
    <p:extLst>
      <p:ext uri="{BB962C8B-B14F-4D97-AF65-F5344CB8AC3E}">
        <p14:creationId xmlns:p14="http://schemas.microsoft.com/office/powerpoint/2010/main" val="35496593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68F9F9D4-9B93-43BC-BAB1-609901F687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D3FA67AF-3536-4A86-9FA3-5CAB494DAF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4036" name="Slide Number Placeholder 3">
            <a:extLst>
              <a:ext uri="{FF2B5EF4-FFF2-40B4-BE49-F238E27FC236}">
                <a16:creationId xmlns:a16="http://schemas.microsoft.com/office/drawing/2014/main" id="{BEACEDCF-AB33-48B8-8109-A79F6BC416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B714BC3-DF82-434F-811E-4BAB888864EB}" type="slidenum">
              <a:rPr lang="en-US" altLang="en-US" sz="1300"/>
              <a:pPr>
                <a:spcBef>
                  <a:spcPct val="0"/>
                </a:spcBef>
              </a:pPr>
              <a:t>31</a:t>
            </a:fld>
            <a:endParaRPr lang="en-US" altLang="en-US" sz="1300"/>
          </a:p>
        </p:txBody>
      </p:sp>
    </p:spTree>
    <p:extLst>
      <p:ext uri="{BB962C8B-B14F-4D97-AF65-F5344CB8AC3E}">
        <p14:creationId xmlns:p14="http://schemas.microsoft.com/office/powerpoint/2010/main" val="18053658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B1D3F-4366-48E8-AE63-4AC4E5FEE5E4}" type="slidenum">
              <a:rPr lang="en-CA" smtClean="0"/>
              <a:t>15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103925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B1D3F-4366-48E8-AE63-4AC4E5FEE5E4}" type="slidenum">
              <a:rPr lang="en-CA" smtClean="0"/>
              <a:t>16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981561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B1D3F-4366-48E8-AE63-4AC4E5FEE5E4}" type="slidenum">
              <a:rPr lang="en-CA" smtClean="0"/>
              <a:t>17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436904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FB53D181-1038-46C9-A98C-44D8CA42519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7875" indent="-2984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5388" indent="-238125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4813" indent="-238125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54238" indent="-238125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11438" indent="-238125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8638" indent="-238125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5838" indent="-238125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83038" indent="-238125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1F6D326-6C5C-442A-A04A-AE209D2D478D}" type="slidenum">
              <a:rPr lang="en-US" altLang="en-US" sz="1300"/>
              <a:pPr>
                <a:spcBef>
                  <a:spcPct val="0"/>
                </a:spcBef>
              </a:pPr>
              <a:t>22</a:t>
            </a:fld>
            <a:endParaRPr lang="en-US" altLang="en-US" sz="1300"/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2073D0C2-2956-4868-9077-54E97BECFDD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CC1330D1-0DEE-4D14-81A2-E8A7F2FDF3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27653" name="Rectangle 4">
            <a:extLst>
              <a:ext uri="{FF2B5EF4-FFF2-40B4-BE49-F238E27FC236}">
                <a16:creationId xmlns:a16="http://schemas.microsoft.com/office/drawing/2014/main" id="{0831C84C-4EA1-4361-91A1-E5840A1C09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475" y="4319588"/>
            <a:ext cx="6908800" cy="496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33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5056" tIns="47528" rIns="95056" bIns="47528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/>
              <a:t>VERTREAT™ is a </a:t>
            </a:r>
            <a:r>
              <a:rPr lang="en-US" altLang="en-US" b="1"/>
              <a:t>high-rate activated sludge process</a:t>
            </a:r>
            <a:r>
              <a:rPr lang="en-US" altLang="en-US"/>
              <a:t>. A </a:t>
            </a:r>
            <a:r>
              <a:rPr lang="en-US" altLang="en-US" b="1"/>
              <a:t>compact, high-pressure reactor</a:t>
            </a:r>
            <a:r>
              <a:rPr lang="en-US" altLang="en-US"/>
              <a:t> replaces the large open aeration basin commonly found in activated sludge systems. </a:t>
            </a:r>
            <a:r>
              <a:rPr lang="en-US" altLang="en-US" b="1"/>
              <a:t>Vigorous mixing and high oxygen transfer</a:t>
            </a:r>
            <a:r>
              <a:rPr lang="en-US" altLang="en-US"/>
              <a:t> are critical design limitations in many conventional plants. The VERTREAT™ system has both intensive mixing and high oxygen transfers in a compact subsurface reactor, making it an efficient high-rate biological system that </a:t>
            </a:r>
            <a:r>
              <a:rPr lang="en-US" altLang="en-US" b="1"/>
              <a:t>combines primary and secondary treatment</a:t>
            </a:r>
            <a:r>
              <a:rPr lang="en-US" altLang="en-US"/>
              <a:t> in a single process.</a:t>
            </a:r>
            <a:endParaRPr lang="en-US" altLang="en-US" b="1"/>
          </a:p>
          <a:p>
            <a:pPr eaLnBrk="1" hangingPunct="1"/>
            <a:r>
              <a:rPr lang="en-US" altLang="en-US"/>
              <a:t>The </a:t>
            </a:r>
            <a:r>
              <a:rPr lang="en-US" altLang="en-US" b="1"/>
              <a:t>diameter </a:t>
            </a:r>
            <a:r>
              <a:rPr lang="en-US" altLang="en-US"/>
              <a:t>of the reactor, nominally </a:t>
            </a:r>
            <a:r>
              <a:rPr lang="en-US" altLang="en-US" b="1"/>
              <a:t>2.5 ft to 20 ft</a:t>
            </a:r>
            <a:r>
              <a:rPr lang="en-US" altLang="en-US"/>
              <a:t>, is </a:t>
            </a:r>
            <a:r>
              <a:rPr lang="en-US" altLang="en-US" b="1"/>
              <a:t>determined by the quantity and strength of the material to be treated.</a:t>
            </a:r>
          </a:p>
          <a:p>
            <a:pPr eaLnBrk="1" hangingPunct="1">
              <a:spcBef>
                <a:spcPct val="20000"/>
              </a:spcBef>
            </a:pPr>
            <a:endParaRPr lang="en-US" altLang="en-US"/>
          </a:p>
          <a:p>
            <a:pPr eaLnBrk="1" hangingPunct="1">
              <a:spcBef>
                <a:spcPct val="20000"/>
              </a:spcBef>
            </a:pPr>
            <a:r>
              <a:rPr lang="en-US" altLang="en-US"/>
              <a:t>Three separate treatment zones: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en-US" b="1"/>
              <a:t>The oxidation zone: mixed liquor circulates around a central concentric draft tube.</a:t>
            </a:r>
          </a:p>
          <a:p>
            <a:pPr algn="just" eaLnBrk="1" hangingPunct="1">
              <a:spcBef>
                <a:spcPct val="20000"/>
              </a:spcBef>
              <a:buFont typeface="Symbol" panose="05050102010706020507" pitchFamily="18" charset="2"/>
              <a:buChar char="·"/>
            </a:pPr>
            <a:r>
              <a:rPr lang="en-US" altLang="en-US" b="1"/>
              <a:t>The mixing zone: is immediately below the oxidation zone. Air and influent are injected.</a:t>
            </a:r>
          </a:p>
          <a:p>
            <a:pPr algn="just" eaLnBrk="1" hangingPunct="1">
              <a:spcBef>
                <a:spcPct val="20000"/>
              </a:spcBef>
              <a:buFont typeface="Symbol" panose="05050102010706020507" pitchFamily="18" charset="2"/>
              <a:buChar char="·"/>
            </a:pPr>
            <a:r>
              <a:rPr lang="en-US" altLang="en-US" b="1"/>
              <a:t>The polishing zone, or oxygen soak zone, occupies the bottom of the reactor.</a:t>
            </a:r>
          </a:p>
          <a:p>
            <a:pPr eaLnBrk="1" hangingPunct="1"/>
            <a:r>
              <a:rPr lang="en-US" altLang="en-US" b="1" i="1"/>
              <a:t>Stage	</a:t>
            </a:r>
            <a:r>
              <a:rPr lang="en-US" altLang="en-US" b="1" i="1">
                <a:solidFill>
                  <a:srgbClr val="FFFFFF"/>
                </a:solidFill>
              </a:rPr>
              <a:t>Description	</a:t>
            </a:r>
          </a:p>
          <a:p>
            <a:pPr eaLnBrk="1" hangingPunct="1"/>
            <a:r>
              <a:rPr lang="en-US" altLang="en-US">
                <a:sym typeface="Wingdings" panose="05000000000000000000" pitchFamily="2" charset="2"/>
              </a:rPr>
              <a:t></a:t>
            </a:r>
            <a:r>
              <a:rPr lang="en-US" altLang="en-US" b="1"/>
              <a:t>Aeration</a:t>
            </a:r>
            <a:r>
              <a:rPr lang="en-US" altLang="en-US"/>
              <a:t>. Rising bubbles create a density gradient that results in </a:t>
            </a:r>
            <a:r>
              <a:rPr lang="en-US" altLang="en-US" b="1"/>
              <a:t>airlift circulation</a:t>
            </a:r>
            <a:r>
              <a:rPr lang="en-US" altLang="en-US"/>
              <a:t> 	</a:t>
            </a:r>
            <a:endParaRPr lang="en-US" altLang="en-US" baseline="-25000"/>
          </a:p>
          <a:p>
            <a:pPr eaLnBrk="1" hangingPunct="1"/>
            <a:r>
              <a:rPr lang="en-US" altLang="en-US">
                <a:sym typeface="Wingdings" panose="05000000000000000000" pitchFamily="2" charset="2"/>
              </a:rPr>
              <a:t></a:t>
            </a:r>
            <a:r>
              <a:rPr lang="en-US" altLang="en-US" b="1"/>
              <a:t>Influent Injection</a:t>
            </a:r>
            <a:r>
              <a:rPr lang="en-US" altLang="en-US"/>
              <a:t>. Untreated influent is introduced </a:t>
            </a:r>
            <a:r>
              <a:rPr lang="en-US" altLang="en-US" b="1"/>
              <a:t>to the mixing zone</a:t>
            </a:r>
            <a:endParaRPr lang="en-US" altLang="en-US"/>
          </a:p>
          <a:p>
            <a:pPr eaLnBrk="1" hangingPunct="1"/>
            <a:r>
              <a:rPr lang="en-US" altLang="en-US">
                <a:sym typeface="Wingdings" panose="05000000000000000000" pitchFamily="2" charset="2"/>
              </a:rPr>
              <a:t></a:t>
            </a:r>
            <a:r>
              <a:rPr lang="en-US" altLang="en-US" b="1"/>
              <a:t>Biodegradation</a:t>
            </a:r>
            <a:r>
              <a:rPr lang="en-US" altLang="en-US"/>
              <a:t>. High OTE due to the pressure and depth - </a:t>
            </a:r>
            <a:r>
              <a:rPr lang="en-US" altLang="en-US" b="1"/>
              <a:t>high DO and reaction rates</a:t>
            </a:r>
            <a:r>
              <a:rPr lang="en-US" altLang="en-US"/>
              <a:t>.</a:t>
            </a:r>
          </a:p>
          <a:p>
            <a:pPr eaLnBrk="1" hangingPunct="1"/>
            <a:r>
              <a:rPr lang="en-US" altLang="en-US">
                <a:sym typeface="Wingdings" panose="05000000000000000000" pitchFamily="2" charset="2"/>
              </a:rPr>
              <a:t></a:t>
            </a:r>
            <a:r>
              <a:rPr lang="en-US" altLang="en-US" b="1"/>
              <a:t>De-gassing</a:t>
            </a:r>
            <a:r>
              <a:rPr lang="en-US" altLang="en-US"/>
              <a:t>. Spent off-gas bubbles </a:t>
            </a:r>
            <a:r>
              <a:rPr lang="en-US" altLang="en-US" b="1"/>
              <a:t>vented to atmosphere</a:t>
            </a:r>
            <a:r>
              <a:rPr lang="en-US" altLang="en-US"/>
              <a:t>.</a:t>
            </a:r>
            <a:endParaRPr lang="en-US" altLang="en-US" baseline="-25000"/>
          </a:p>
          <a:p>
            <a:pPr eaLnBrk="1" hangingPunct="1"/>
            <a:r>
              <a:rPr lang="en-US" altLang="en-US">
                <a:sym typeface="Wingdings" panose="05000000000000000000" pitchFamily="2" charset="2"/>
              </a:rPr>
              <a:t></a:t>
            </a:r>
            <a:r>
              <a:rPr lang="en-US" altLang="en-US" b="1"/>
              <a:t>Polishing</a:t>
            </a:r>
            <a:r>
              <a:rPr lang="en-US" altLang="en-US"/>
              <a:t>. High DO concentrations and HRTs </a:t>
            </a:r>
            <a:r>
              <a:rPr lang="en-US" altLang="en-US" b="1"/>
              <a:t>destroy residual BOD</a:t>
            </a:r>
            <a:r>
              <a:rPr lang="en-US" altLang="en-US"/>
              <a:t> in this zone. </a:t>
            </a:r>
            <a:r>
              <a:rPr lang="en-US" altLang="en-US" b="1"/>
              <a:t>Dissolved gas</a:t>
            </a:r>
            <a:r>
              <a:rPr lang="en-US" altLang="en-US"/>
              <a:t> saturation </a:t>
            </a:r>
            <a:r>
              <a:rPr lang="en-US" altLang="en-US" b="1"/>
              <a:t>drives flotation</a:t>
            </a:r>
            <a:r>
              <a:rPr lang="en-US" altLang="en-US"/>
              <a:t> solids separation in clarification.	</a:t>
            </a:r>
            <a:endParaRPr lang="en-US" altLang="en-US" baseline="-25000"/>
          </a:p>
          <a:p>
            <a:pPr eaLnBrk="1" hangingPunct="1"/>
            <a:r>
              <a:rPr lang="en-US" altLang="en-US">
                <a:sym typeface="Wingdings" panose="05000000000000000000" pitchFamily="2" charset="2"/>
              </a:rPr>
              <a:t></a:t>
            </a:r>
            <a:r>
              <a:rPr lang="en-US" altLang="en-US" b="1"/>
              <a:t>Withdrawal</a:t>
            </a:r>
            <a:r>
              <a:rPr lang="en-US" altLang="en-US"/>
              <a:t>. Polished mixed liquor </a:t>
            </a:r>
            <a:r>
              <a:rPr lang="en-US" altLang="en-US" b="1"/>
              <a:t>forced to the clarifier</a:t>
            </a:r>
            <a:r>
              <a:rPr lang="en-US" altLang="en-US"/>
              <a:t> by hydrostatic pressure.	</a:t>
            </a:r>
            <a:endParaRPr lang="en-US" altLang="en-US" baseline="-25000"/>
          </a:p>
          <a:p>
            <a:pPr eaLnBrk="1" hangingPunct="1"/>
            <a:r>
              <a:rPr lang="en-US" altLang="en-US">
                <a:sym typeface="Wingdings" panose="05000000000000000000" pitchFamily="2" charset="2"/>
              </a:rPr>
              <a:t></a:t>
            </a:r>
            <a:r>
              <a:rPr lang="en-US" altLang="en-US" b="1"/>
              <a:t>Flotation</a:t>
            </a:r>
            <a:r>
              <a:rPr lang="en-US" altLang="en-US"/>
              <a:t>. </a:t>
            </a:r>
            <a:r>
              <a:rPr lang="en-US" altLang="en-US" b="1"/>
              <a:t>Rapid depressurization</a:t>
            </a:r>
            <a:r>
              <a:rPr lang="en-US" altLang="en-US"/>
              <a:t> results in a well-aerated, low-density floc. </a:t>
            </a:r>
            <a:r>
              <a:rPr lang="en-US" altLang="en-US" b="1"/>
              <a:t>NO Polymer!</a:t>
            </a:r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643CECDC-B0C6-4DDF-B0E3-3593721984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7875" indent="-2984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5388" indent="-238125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4813" indent="-238125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54238" indent="-238125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11438" indent="-238125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8638" indent="-238125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5838" indent="-238125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83038" indent="-238125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A2731C2-5379-47A8-8B20-6BCC3AD06316}" type="slidenum">
              <a:rPr lang="en-US" altLang="en-US" sz="1300"/>
              <a:pPr>
                <a:spcBef>
                  <a:spcPct val="0"/>
                </a:spcBef>
              </a:pPr>
              <a:t>23</a:t>
            </a:fld>
            <a:endParaRPr lang="en-US" altLang="en-US" sz="1300"/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21572080-428B-450D-A128-C40B1D5949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0C108B2D-A63B-4077-AAB2-86AB64F255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:a16="http://schemas.microsoft.com/office/drawing/2014/main" id="{3BCB323D-8253-4A5C-BB59-50BFB6035C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7875" indent="-2984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5388" indent="-238125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4813" indent="-238125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54238" indent="-238125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11438" indent="-238125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8638" indent="-238125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5838" indent="-238125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83038" indent="-238125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4944EEF-221C-48E8-A834-EEA110B75946}" type="slidenum">
              <a:rPr lang="en-US" altLang="en-US" sz="1300"/>
              <a:pPr eaLnBrk="1" hangingPunct="1">
                <a:spcBef>
                  <a:spcPct val="0"/>
                </a:spcBef>
              </a:pPr>
              <a:t>24</a:t>
            </a:fld>
            <a:endParaRPr lang="en-US" altLang="en-US" sz="1300"/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A40FF232-28EF-4648-95E4-887E7EFFA2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17550"/>
            <a:ext cx="4800600" cy="3600450"/>
          </a:xfrm>
          <a:ln/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2F4EC0FE-3F2B-422E-B9EE-838D6A8F58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59300"/>
            <a:ext cx="5365750" cy="4324350"/>
          </a:xfrm>
          <a:noFill/>
        </p:spPr>
        <p:txBody>
          <a:bodyPr/>
          <a:lstStyle/>
          <a:p>
            <a:pPr eaLnBrk="1" hangingPunct="1"/>
            <a:r>
              <a:rPr lang="en-US" altLang="en-US"/>
              <a:t> </a:t>
            </a:r>
          </a:p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7DF9D0AA-B48A-4984-ADB2-41613171F1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7875" indent="-2984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5388" indent="-238125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4813" indent="-238125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54238" indent="-238125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11438" indent="-238125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8638" indent="-238125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5838" indent="-238125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83038" indent="-238125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8FAC15E-2794-4B30-BAC4-C00922B2FA88}" type="slidenum">
              <a:rPr lang="en-US" altLang="en-US" sz="130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25</a:t>
            </a:fld>
            <a:endParaRPr lang="en-US" altLang="en-US" sz="1300">
              <a:solidFill>
                <a:srgbClr val="000000"/>
              </a:solidFill>
            </a:endParaRPr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8EDD8C13-794A-4C26-BBAB-A0C2A39219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17550"/>
            <a:ext cx="4800600" cy="3600450"/>
          </a:xfrm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9F2FDDCA-6D08-4249-B60C-754ED3FDD8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59300"/>
            <a:ext cx="5365750" cy="4324350"/>
          </a:xfrm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68F9F9D4-9B93-43BC-BAB1-609901F687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D3FA67AF-3536-4A86-9FA3-5CAB494DAF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4036" name="Slide Number Placeholder 3">
            <a:extLst>
              <a:ext uri="{FF2B5EF4-FFF2-40B4-BE49-F238E27FC236}">
                <a16:creationId xmlns:a16="http://schemas.microsoft.com/office/drawing/2014/main" id="{BEACEDCF-AB33-48B8-8109-A79F6BC416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B714BC3-DF82-434F-811E-4BAB888864EB}" type="slidenum">
              <a:rPr lang="en-US" altLang="en-US" sz="1300"/>
              <a:pPr>
                <a:spcBef>
                  <a:spcPct val="0"/>
                </a:spcBef>
              </a:pPr>
              <a:t>28</a:t>
            </a:fld>
            <a:endParaRPr lang="en-US" altLang="en-US" sz="1300"/>
          </a:p>
        </p:txBody>
      </p:sp>
    </p:spTree>
    <p:extLst>
      <p:ext uri="{BB962C8B-B14F-4D97-AF65-F5344CB8AC3E}">
        <p14:creationId xmlns:p14="http://schemas.microsoft.com/office/powerpoint/2010/main" val="2509407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CFEDC89A-DD36-4493-8BE1-EB3C31AF883F}" type="datetimeFigureOut">
              <a:rPr lang="en-CA" smtClean="0"/>
              <a:t>2020-04-22</a:t>
            </a:fld>
            <a:endParaRPr lang="en-CA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CA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273B17E-893A-4447-8B32-59BABD29E4D3}" type="slidenum">
              <a:rPr lang="en-CA" smtClean="0"/>
              <a:t>‹#›</a:t>
            </a:fld>
            <a:endParaRPr lang="en-CA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DC89A-DD36-4493-8BE1-EB3C31AF883F}" type="datetimeFigureOut">
              <a:rPr lang="en-CA" smtClean="0"/>
              <a:t>2020-04-22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3B17E-893A-4447-8B32-59BABD29E4D3}" type="slidenum">
              <a:rPr lang="en-CA" smtClean="0"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CFEDC89A-DD36-4493-8BE1-EB3C31AF883F}" type="datetimeFigureOut">
              <a:rPr lang="en-CA" smtClean="0"/>
              <a:t>2020-04-22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CA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E273B17E-893A-4447-8B32-59BABD29E4D3}" type="slidenum">
              <a:rPr lang="en-CA" smtClean="0"/>
              <a:t>‹#›</a:t>
            </a:fld>
            <a:endParaRPr lang="en-CA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2362200"/>
            <a:ext cx="77724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167794-CFF5-41FE-B4E8-93350D189C2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66F48C-F188-48E8-AE15-C709C136449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48B364A-BA4D-4914-91A2-02E3336CCC8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2179598"/>
      </p:ext>
    </p:extLst>
  </p:cSld>
  <p:clrMapOvr>
    <a:masterClrMapping/>
  </p:clrMapOvr>
  <p:transition advClick="0">
    <p:zoom dir="in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DC89A-DD36-4493-8BE1-EB3C31AF883F}" type="datetimeFigureOut">
              <a:rPr lang="en-CA" smtClean="0"/>
              <a:t>2020-04-22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273B17E-893A-4447-8B32-59BABD29E4D3}" type="slidenum">
              <a:rPr lang="en-CA" smtClean="0"/>
              <a:t>‹#›</a:t>
            </a:fld>
            <a:endParaRPr lang="en-CA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DC89A-DD36-4493-8BE1-EB3C31AF883F}" type="datetimeFigureOut">
              <a:rPr lang="en-CA" smtClean="0"/>
              <a:t>2020-04-22</a:t>
            </a:fld>
            <a:endParaRPr lang="en-CA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E273B17E-893A-4447-8B32-59BABD29E4D3}" type="slidenum">
              <a:rPr lang="en-CA" smtClean="0"/>
              <a:t>‹#›</a:t>
            </a:fld>
            <a:endParaRPr lang="en-CA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CA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FEDC89A-DD36-4493-8BE1-EB3C31AF883F}" type="datetimeFigureOut">
              <a:rPr lang="en-CA" smtClean="0"/>
              <a:t>2020-04-22</a:t>
            </a:fld>
            <a:endParaRPr lang="en-CA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273B17E-893A-4447-8B32-59BABD29E4D3}" type="slidenum">
              <a:rPr lang="en-CA" smtClean="0"/>
              <a:t>‹#›</a:t>
            </a:fld>
            <a:endParaRPr lang="en-CA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C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FEDC89A-DD36-4493-8BE1-EB3C31AF883F}" type="datetimeFigureOut">
              <a:rPr lang="en-CA" smtClean="0"/>
              <a:t>2020-04-22</a:t>
            </a:fld>
            <a:endParaRPr lang="en-CA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273B17E-893A-4447-8B32-59BABD29E4D3}" type="slidenum">
              <a:rPr lang="en-CA" smtClean="0"/>
              <a:t>‹#›</a:t>
            </a:fld>
            <a:endParaRPr lang="en-CA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CA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DC89A-DD36-4493-8BE1-EB3C31AF883F}" type="datetimeFigureOut">
              <a:rPr lang="en-CA" smtClean="0"/>
              <a:t>2020-04-22</a:t>
            </a:fld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273B17E-893A-4447-8B32-59BABD29E4D3}" type="slidenum">
              <a:rPr lang="en-CA" smtClean="0"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DC89A-DD36-4493-8BE1-EB3C31AF883F}" type="datetimeFigureOut">
              <a:rPr lang="en-CA" smtClean="0"/>
              <a:t>2020-04-22</a:t>
            </a:fld>
            <a:endParaRPr lang="en-C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273B17E-893A-4447-8B32-59BABD29E4D3}" type="slidenum">
              <a:rPr lang="en-CA" smtClean="0"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DC89A-DD36-4493-8BE1-EB3C31AF883F}" type="datetimeFigureOut">
              <a:rPr lang="en-CA" smtClean="0"/>
              <a:t>2020-04-22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273B17E-893A-4447-8B32-59BABD29E4D3}" type="slidenum">
              <a:rPr lang="en-CA" smtClean="0"/>
              <a:t>‹#›</a:t>
            </a:fld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CFEDC89A-DD36-4493-8BE1-EB3C31AF883F}" type="datetimeFigureOut">
              <a:rPr lang="en-CA" smtClean="0"/>
              <a:t>2020-04-22</a:t>
            </a:fld>
            <a:endParaRPr lang="en-CA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E273B17E-893A-4447-8B32-59BABD29E4D3}" type="slidenum">
              <a:rPr lang="en-CA" smtClean="0"/>
              <a:t>‹#›</a:t>
            </a:fld>
            <a:endParaRPr lang="en-CA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CA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/>
              <a:t>Click icon to add picture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FEDC89A-DD36-4493-8BE1-EB3C31AF883F}" type="datetimeFigureOut">
              <a:rPr lang="en-CA" smtClean="0"/>
              <a:t>2020-04-22</a:t>
            </a:fld>
            <a:endParaRPr lang="en-C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CA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273B17E-893A-4447-8B32-59BABD29E4D3}" type="slidenum">
              <a:rPr lang="en-CA" smtClean="0"/>
              <a:t>‹#›</a:t>
            </a:fld>
            <a:endParaRPr lang="en-C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8.jpeg"/><Relationship Id="rId5" Type="http://schemas.openxmlformats.org/officeDocument/2006/relationships/hyperlink" Target="http://server2/index.html" TargetMode="External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server2/index.html" TargetMode="External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9.png"/><Relationship Id="rId5" Type="http://schemas.openxmlformats.org/officeDocument/2006/relationships/image" Target="../media/image45.jpeg"/><Relationship Id="rId4" Type="http://schemas.openxmlformats.org/officeDocument/2006/relationships/image" Target="../media/image4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hyperlink" Target="http://server2/index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45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48.jpeg"/><Relationship Id="rId7" Type="http://schemas.openxmlformats.org/officeDocument/2006/relationships/image" Target="../media/image55.jpeg"/><Relationship Id="rId2" Type="http://schemas.openxmlformats.org/officeDocument/2006/relationships/hyperlink" Target="http://server2/index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4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9.jpeg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0.jpeg"/><Relationship Id="rId4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8.tiff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067944" y="1628800"/>
            <a:ext cx="4698104" cy="51845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CA" sz="4300" b="1" i="1" dirty="0"/>
          </a:p>
          <a:p>
            <a:pPr marL="0" indent="0" algn="ctr">
              <a:buNone/>
            </a:pPr>
            <a:endParaRPr lang="en-CA" sz="4300" b="1" i="1" dirty="0"/>
          </a:p>
          <a:p>
            <a:pPr marL="0" indent="0" algn="ctr">
              <a:buNone/>
            </a:pPr>
            <a:endParaRPr lang="en-CA" sz="4300" b="1" i="1" dirty="0"/>
          </a:p>
          <a:p>
            <a:pPr marL="0" indent="0" algn="ctr">
              <a:buNone/>
            </a:pPr>
            <a:endParaRPr lang="en-CA" sz="4300" b="1" i="1" dirty="0"/>
          </a:p>
          <a:p>
            <a:pPr marL="0" indent="0" algn="r">
              <a:buNone/>
            </a:pPr>
            <a:endParaRPr lang="en-CA" sz="2000" b="1" dirty="0">
              <a:solidFill>
                <a:schemeClr val="tx2"/>
              </a:solidFill>
            </a:endParaRPr>
          </a:p>
          <a:p>
            <a:pPr marL="0" indent="0" algn="r">
              <a:buNone/>
            </a:pPr>
            <a:endParaRPr lang="en-CA" sz="2000" b="1" dirty="0">
              <a:solidFill>
                <a:schemeClr val="tx2"/>
              </a:solidFill>
            </a:endParaRPr>
          </a:p>
          <a:p>
            <a:pPr marL="0" indent="0" algn="r">
              <a:buNone/>
            </a:pPr>
            <a:endParaRPr lang="en-CA" sz="2000" b="1" dirty="0">
              <a:solidFill>
                <a:schemeClr val="tx2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088232" cy="29815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1EEA1AF-4DF9-4715-A7BF-077F40BC0C6D}"/>
              </a:ext>
            </a:extLst>
          </p:cNvPr>
          <p:cNvSpPr txBox="1"/>
          <p:nvPr/>
        </p:nvSpPr>
        <p:spPr>
          <a:xfrm>
            <a:off x="107504" y="2132856"/>
            <a:ext cx="8784976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ECOfluid/NORAM WW TREATMENT OVERVIEW</a:t>
            </a:r>
          </a:p>
          <a:p>
            <a:endParaRPr lang="en-US" sz="28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WHO AM 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ECOFLUID ABBREVIATED HISTORY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USBF FOOTPRINT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USBF APPLICATIONS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ECOFLUID CAPABILITIES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EXISTING PROJECTS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NORAM WASTEWATER – VERTREAT AND BEYOND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CAPABILITIES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SALES AND MARKETING</a:t>
            </a:r>
          </a:p>
        </p:txBody>
      </p:sp>
    </p:spTree>
    <p:extLst>
      <p:ext uri="{BB962C8B-B14F-4D97-AF65-F5344CB8AC3E}">
        <p14:creationId xmlns:p14="http://schemas.microsoft.com/office/powerpoint/2010/main" val="1006293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611560" y="1213892"/>
            <a:ext cx="8136904" cy="342900"/>
          </a:xfrm>
          <a:prstGeom prst="rect">
            <a:avLst/>
          </a:prstGeom>
        </p:spPr>
        <p:txBody>
          <a:bodyPr vert="horz">
            <a:no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CA" sz="1800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612647" y="1600200"/>
            <a:ext cx="5011051" cy="4495800"/>
          </a:xfrm>
        </p:spPr>
        <p:txBody>
          <a:bodyPr>
            <a:normAutofit lnSpcReduction="10000"/>
          </a:bodyPr>
          <a:lstStyle/>
          <a:p>
            <a:endParaRPr lang="en-CA" sz="2400" dirty="0">
              <a:solidFill>
                <a:srgbClr val="073E87"/>
              </a:solidFill>
            </a:endParaRPr>
          </a:p>
          <a:p>
            <a:r>
              <a:rPr lang="en-CA" sz="2400" dirty="0">
                <a:solidFill>
                  <a:srgbClr val="073E87"/>
                </a:solidFill>
              </a:rPr>
              <a:t>Project: Hospital</a:t>
            </a:r>
          </a:p>
          <a:p>
            <a:r>
              <a:rPr lang="en-CA" sz="2400" dirty="0">
                <a:solidFill>
                  <a:srgbClr val="073E87"/>
                </a:solidFill>
              </a:rPr>
              <a:t>Start-up: 2013</a:t>
            </a:r>
          </a:p>
          <a:p>
            <a:r>
              <a:rPr lang="en-CA" sz="2400" dirty="0">
                <a:solidFill>
                  <a:srgbClr val="073E87"/>
                </a:solidFill>
              </a:rPr>
              <a:t>Size: 280 m</a:t>
            </a:r>
            <a:r>
              <a:rPr lang="en-CA" sz="2400" baseline="30000" dirty="0">
                <a:solidFill>
                  <a:srgbClr val="073E87"/>
                </a:solidFill>
              </a:rPr>
              <a:t>3</a:t>
            </a:r>
            <a:r>
              <a:rPr lang="en-CA" sz="2400" dirty="0">
                <a:solidFill>
                  <a:srgbClr val="073E87"/>
                </a:solidFill>
              </a:rPr>
              <a:t>/d (75,000 GPD)</a:t>
            </a:r>
          </a:p>
          <a:p>
            <a:r>
              <a:rPr lang="en-CA" sz="2400" dirty="0">
                <a:solidFill>
                  <a:srgbClr val="073E87"/>
                </a:solidFill>
              </a:rPr>
              <a:t>Process: USBF</a:t>
            </a:r>
            <a:r>
              <a:rPr lang="en-CA" sz="2400" dirty="0">
                <a:solidFill>
                  <a:srgbClr val="073E87"/>
                </a:solidFill>
                <a:latin typeface="Tw Cen MT"/>
              </a:rPr>
              <a:t>®</a:t>
            </a:r>
            <a:endParaRPr lang="en-CA" sz="2400" dirty="0">
              <a:solidFill>
                <a:srgbClr val="073E87"/>
              </a:solidFill>
            </a:endParaRPr>
          </a:p>
          <a:p>
            <a:r>
              <a:rPr lang="en-CA" sz="2400" dirty="0">
                <a:solidFill>
                  <a:srgbClr val="073E87"/>
                </a:solidFill>
              </a:rPr>
              <a:t>Contract: Design-Supply</a:t>
            </a:r>
          </a:p>
          <a:p>
            <a:r>
              <a:rPr lang="en-CA" sz="2400" dirty="0">
                <a:solidFill>
                  <a:srgbClr val="073E87"/>
                </a:solidFill>
              </a:rPr>
              <a:t>Key objectives: </a:t>
            </a:r>
          </a:p>
          <a:p>
            <a:pPr lvl="1"/>
            <a:r>
              <a:rPr lang="en-CA" sz="1800" dirty="0">
                <a:solidFill>
                  <a:srgbClr val="073E87"/>
                </a:solidFill>
              </a:rPr>
              <a:t>enhanced nitrogen reduction</a:t>
            </a:r>
          </a:p>
          <a:p>
            <a:pPr lvl="1"/>
            <a:r>
              <a:rPr lang="en-CA" sz="1800" dirty="0">
                <a:solidFill>
                  <a:srgbClr val="073E87"/>
                </a:solidFill>
              </a:rPr>
              <a:t>odor and noise abatement</a:t>
            </a:r>
          </a:p>
          <a:p>
            <a:pPr lvl="1"/>
            <a:r>
              <a:rPr lang="en-CA" sz="1800" dirty="0">
                <a:solidFill>
                  <a:srgbClr val="073E87"/>
                </a:solidFill>
              </a:rPr>
              <a:t>package plant</a:t>
            </a:r>
          </a:p>
          <a:p>
            <a:pPr lvl="1"/>
            <a:r>
              <a:rPr lang="en-CA" sz="1800" dirty="0">
                <a:solidFill>
                  <a:srgbClr val="073E87"/>
                </a:solidFill>
              </a:rPr>
              <a:t>remote supervision capability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699" y="1737072"/>
            <a:ext cx="3120000" cy="2340000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464" y="4329360"/>
            <a:ext cx="3120000" cy="2340000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611560" y="249238"/>
            <a:ext cx="8153400" cy="990600"/>
          </a:xfrm>
        </p:spPr>
        <p:txBody>
          <a:bodyPr>
            <a:normAutofit fontScale="90000"/>
          </a:bodyPr>
          <a:lstStyle/>
          <a:p>
            <a:pPr algn="r"/>
            <a:br>
              <a:rPr lang="en-CA" sz="2400" b="1" dirty="0"/>
            </a:br>
            <a:r>
              <a:rPr lang="en-CA" sz="2400" b="1" dirty="0"/>
              <a:t>Project Profile</a:t>
            </a:r>
            <a:br>
              <a:rPr lang="en-CA" sz="2400" b="1" dirty="0"/>
            </a:br>
            <a:r>
              <a:rPr lang="en-CA" sz="1800" b="1" dirty="0"/>
              <a:t>Joshua Basin WWTP, California</a:t>
            </a:r>
            <a:br>
              <a:rPr lang="en-CA" sz="1800" b="1" dirty="0"/>
            </a:br>
            <a:endParaRPr lang="en-CA" sz="1800" b="1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088232" cy="298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459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611560" y="1213892"/>
            <a:ext cx="8136904" cy="342900"/>
          </a:xfrm>
          <a:prstGeom prst="rect">
            <a:avLst/>
          </a:prstGeom>
        </p:spPr>
        <p:txBody>
          <a:bodyPr vert="horz">
            <a:no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CA" sz="1800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612647" y="1600200"/>
            <a:ext cx="5011051" cy="4565104"/>
          </a:xfrm>
        </p:spPr>
        <p:txBody>
          <a:bodyPr>
            <a:normAutofit fontScale="92500" lnSpcReduction="20000"/>
          </a:bodyPr>
          <a:lstStyle/>
          <a:p>
            <a:endParaRPr lang="en-CA" sz="2400" dirty="0">
              <a:solidFill>
                <a:srgbClr val="073E87"/>
              </a:solidFill>
            </a:endParaRPr>
          </a:p>
          <a:p>
            <a:r>
              <a:rPr lang="en-CA" sz="2400" dirty="0">
                <a:solidFill>
                  <a:srgbClr val="073E87"/>
                </a:solidFill>
              </a:rPr>
              <a:t>Project: First Nation Community</a:t>
            </a:r>
          </a:p>
          <a:p>
            <a:r>
              <a:rPr lang="en-CA" sz="2400" dirty="0">
                <a:solidFill>
                  <a:srgbClr val="073E87"/>
                </a:solidFill>
              </a:rPr>
              <a:t>Start-up: 2006</a:t>
            </a:r>
          </a:p>
          <a:p>
            <a:r>
              <a:rPr lang="en-CA" sz="2400" dirty="0">
                <a:solidFill>
                  <a:srgbClr val="073E87"/>
                </a:solidFill>
              </a:rPr>
              <a:t>Size: 120 m</a:t>
            </a:r>
            <a:r>
              <a:rPr lang="en-CA" sz="2400" baseline="30000" dirty="0">
                <a:solidFill>
                  <a:srgbClr val="073E87"/>
                </a:solidFill>
              </a:rPr>
              <a:t>3</a:t>
            </a:r>
            <a:r>
              <a:rPr lang="en-CA" sz="2400" dirty="0">
                <a:solidFill>
                  <a:srgbClr val="073E87"/>
                </a:solidFill>
              </a:rPr>
              <a:t>/d (30,000 GPD)</a:t>
            </a:r>
          </a:p>
          <a:p>
            <a:r>
              <a:rPr lang="en-CA" sz="2400" dirty="0">
                <a:solidFill>
                  <a:srgbClr val="073E87"/>
                </a:solidFill>
              </a:rPr>
              <a:t>Process: USBF®</a:t>
            </a:r>
          </a:p>
          <a:p>
            <a:r>
              <a:rPr lang="en-CA" sz="2400" dirty="0">
                <a:solidFill>
                  <a:srgbClr val="073E87"/>
                </a:solidFill>
              </a:rPr>
              <a:t>Contract: Design-Supply-Install-O&amp;M</a:t>
            </a:r>
          </a:p>
          <a:p>
            <a:r>
              <a:rPr lang="en-CA" sz="2400" dirty="0">
                <a:solidFill>
                  <a:srgbClr val="073E87"/>
                </a:solidFill>
              </a:rPr>
              <a:t>Key objectives: </a:t>
            </a:r>
          </a:p>
          <a:p>
            <a:pPr lvl="1"/>
            <a:r>
              <a:rPr lang="en-CA" sz="1800" dirty="0">
                <a:solidFill>
                  <a:srgbClr val="073E87"/>
                </a:solidFill>
              </a:rPr>
              <a:t>odor and noise abatement</a:t>
            </a:r>
          </a:p>
          <a:p>
            <a:pPr lvl="1"/>
            <a:r>
              <a:rPr lang="en-CA" sz="1800" dirty="0">
                <a:solidFill>
                  <a:srgbClr val="073E87"/>
                </a:solidFill>
              </a:rPr>
              <a:t>good neighbor (hidden, unobtrusive, no visual impact)</a:t>
            </a:r>
          </a:p>
          <a:p>
            <a:pPr lvl="1"/>
            <a:r>
              <a:rPr lang="en-CA" sz="1800" dirty="0">
                <a:solidFill>
                  <a:srgbClr val="073E87"/>
                </a:solidFill>
              </a:rPr>
              <a:t>environmentally sensitive discharge</a:t>
            </a:r>
          </a:p>
          <a:p>
            <a:pPr lvl="1"/>
            <a:r>
              <a:rPr lang="en-CA" sz="1800" dirty="0">
                <a:solidFill>
                  <a:srgbClr val="073E87"/>
                </a:solidFill>
              </a:rPr>
              <a:t>modular and expandable</a:t>
            </a:r>
          </a:p>
          <a:p>
            <a:pPr lvl="1"/>
            <a:r>
              <a:rPr lang="en-CA" sz="1800" dirty="0">
                <a:solidFill>
                  <a:srgbClr val="073E87"/>
                </a:solidFill>
              </a:rPr>
              <a:t>architectural integration</a:t>
            </a:r>
          </a:p>
          <a:p>
            <a:pPr lvl="1"/>
            <a:r>
              <a:rPr lang="en-CA" sz="1800" dirty="0">
                <a:solidFill>
                  <a:srgbClr val="073E87"/>
                </a:solidFill>
              </a:rPr>
              <a:t>local O&amp;M with remote supervision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51" b="13350"/>
          <a:stretch/>
        </p:blipFill>
        <p:spPr>
          <a:xfrm>
            <a:off x="5627264" y="1736171"/>
            <a:ext cx="3121200" cy="2340901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pic>
        <p:nvPicPr>
          <p:cNvPr id="13" name="Picture 12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60" b="19863"/>
          <a:stretch/>
        </p:blipFill>
        <p:spPr>
          <a:xfrm>
            <a:off x="5627264" y="4329360"/>
            <a:ext cx="3121200" cy="2340000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730192" y="105544"/>
            <a:ext cx="8153400" cy="990600"/>
          </a:xfrm>
        </p:spPr>
        <p:txBody>
          <a:bodyPr>
            <a:normAutofit fontScale="90000"/>
          </a:bodyPr>
          <a:lstStyle/>
          <a:p>
            <a:pPr algn="r"/>
            <a:br>
              <a:rPr lang="en-CA" sz="2400" b="1" dirty="0"/>
            </a:br>
            <a:r>
              <a:rPr lang="en-CA" sz="2400" b="1" dirty="0"/>
              <a:t>Project Profile</a:t>
            </a:r>
            <a:br>
              <a:rPr lang="en-CA" sz="2400" b="1" dirty="0"/>
            </a:br>
            <a:r>
              <a:rPr lang="en-CA" sz="1800" b="1" dirty="0" err="1"/>
              <a:t>Nanoose</a:t>
            </a:r>
            <a:r>
              <a:rPr lang="en-CA" sz="1800" b="1" dirty="0"/>
              <a:t> First Nation WWTP, British Columbia</a:t>
            </a:r>
            <a:br>
              <a:rPr lang="en-CA" sz="2400" b="1" dirty="0"/>
            </a:br>
            <a:endParaRPr lang="en-CA" sz="2400" b="1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088232" cy="298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9955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611560" y="1213892"/>
            <a:ext cx="8136904" cy="342900"/>
          </a:xfrm>
          <a:prstGeom prst="rect">
            <a:avLst/>
          </a:prstGeom>
        </p:spPr>
        <p:txBody>
          <a:bodyPr vert="horz">
            <a:no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CA" sz="1800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612647" y="1946300"/>
            <a:ext cx="3383289" cy="4149699"/>
          </a:xfrm>
        </p:spPr>
        <p:txBody>
          <a:bodyPr>
            <a:normAutofit/>
          </a:bodyPr>
          <a:lstStyle/>
          <a:p>
            <a:r>
              <a:rPr lang="en-CA" sz="1800" dirty="0">
                <a:solidFill>
                  <a:srgbClr val="073E87"/>
                </a:solidFill>
              </a:rPr>
              <a:t>Project: Ski Resort</a:t>
            </a:r>
          </a:p>
          <a:p>
            <a:r>
              <a:rPr lang="en-CA" sz="1800" dirty="0">
                <a:solidFill>
                  <a:srgbClr val="073E87"/>
                </a:solidFill>
              </a:rPr>
              <a:t>Start-up: 1999 (exp. 2003/08/17)</a:t>
            </a:r>
          </a:p>
          <a:p>
            <a:r>
              <a:rPr lang="en-CA" sz="1800" dirty="0">
                <a:solidFill>
                  <a:srgbClr val="073E87"/>
                </a:solidFill>
              </a:rPr>
              <a:t>Size: 1,500 m</a:t>
            </a:r>
            <a:r>
              <a:rPr lang="en-CA" sz="1800" baseline="30000" dirty="0">
                <a:solidFill>
                  <a:srgbClr val="073E87"/>
                </a:solidFill>
              </a:rPr>
              <a:t>3</a:t>
            </a:r>
            <a:r>
              <a:rPr lang="en-CA" sz="1800" dirty="0">
                <a:solidFill>
                  <a:srgbClr val="073E87"/>
                </a:solidFill>
              </a:rPr>
              <a:t>/d (400,000 GPD)</a:t>
            </a:r>
          </a:p>
          <a:p>
            <a:r>
              <a:rPr lang="en-CA" sz="1800" dirty="0">
                <a:solidFill>
                  <a:srgbClr val="073E87"/>
                </a:solidFill>
              </a:rPr>
              <a:t>Process: USBF®</a:t>
            </a:r>
          </a:p>
          <a:p>
            <a:r>
              <a:rPr lang="en-CA" sz="1800" dirty="0">
                <a:solidFill>
                  <a:srgbClr val="073E87"/>
                </a:solidFill>
              </a:rPr>
              <a:t>Contract: Design-Supply-Install</a:t>
            </a:r>
          </a:p>
          <a:p>
            <a:r>
              <a:rPr lang="en-CA" sz="1800" dirty="0">
                <a:solidFill>
                  <a:srgbClr val="073E87"/>
                </a:solidFill>
              </a:rPr>
              <a:t>Key objectives: </a:t>
            </a:r>
          </a:p>
          <a:p>
            <a:pPr lvl="1"/>
            <a:r>
              <a:rPr lang="en-CA" sz="1800" dirty="0">
                <a:solidFill>
                  <a:srgbClr val="073E87"/>
                </a:solidFill>
              </a:rPr>
              <a:t>cold weather operation</a:t>
            </a:r>
          </a:p>
          <a:p>
            <a:pPr lvl="1"/>
            <a:r>
              <a:rPr lang="en-CA" sz="1800" dirty="0">
                <a:solidFill>
                  <a:srgbClr val="073E87"/>
                </a:solidFill>
              </a:rPr>
              <a:t>high seasonal and weekend flows and loadings</a:t>
            </a:r>
          </a:p>
          <a:p>
            <a:pPr lvl="1"/>
            <a:r>
              <a:rPr lang="en-CA" sz="1800" dirty="0">
                <a:solidFill>
                  <a:srgbClr val="073E87"/>
                </a:solidFill>
              </a:rPr>
              <a:t>modular and expandable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69"/>
          <a:stretch/>
        </p:blipFill>
        <p:spPr>
          <a:xfrm>
            <a:off x="5537264" y="1772816"/>
            <a:ext cx="3211200" cy="2217543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>
            <a:normAutofit fontScale="90000"/>
          </a:bodyPr>
          <a:lstStyle/>
          <a:p>
            <a:pPr algn="r"/>
            <a:br>
              <a:rPr lang="en-CA" sz="2400" b="1" dirty="0"/>
            </a:br>
            <a:r>
              <a:rPr lang="en-CA" sz="2400" b="1" dirty="0"/>
              <a:t>Project Profile </a:t>
            </a:r>
            <a:br>
              <a:rPr lang="en-CA" sz="2400" b="1" dirty="0"/>
            </a:br>
            <a:r>
              <a:rPr lang="en-CA" sz="1800" b="1" dirty="0"/>
              <a:t>Sun Peaks Resort WWTP, British Columbia</a:t>
            </a:r>
            <a:br>
              <a:rPr lang="en-CA" sz="2400" b="1" dirty="0"/>
            </a:br>
            <a:endParaRPr lang="en-CA" sz="2400" b="1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088232" cy="298151"/>
          </a:xfrm>
          <a:prstGeom prst="rect">
            <a:avLst/>
          </a:prstGeom>
        </p:spPr>
      </p:pic>
      <p:pic>
        <p:nvPicPr>
          <p:cNvPr id="8" name="Picture 7" descr="\\ECOFLUID\Data\03 ARCHIVED PROJECTS\01-SUN PEAKS\2017-217 - Sun Peaks BR Expansion 4\G-Photos\20180517 CL As Built Visit\DJI_0117 compress.JPG">
            <a:extLst>
              <a:ext uri="{FF2B5EF4-FFF2-40B4-BE49-F238E27FC236}">
                <a16:creationId xmlns:a16="http://schemas.microsoft.com/office/drawing/2014/main" id="{2D474587-D40F-4B76-BB83-7D31CAB12E9B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532" b="-4532"/>
          <a:stretch/>
        </p:blipFill>
        <p:spPr bwMode="auto">
          <a:xfrm>
            <a:off x="4606533" y="4359309"/>
            <a:ext cx="4168859" cy="2343618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7847663-0098-4A3E-AE11-E2D0D3C4EABE}"/>
              </a:ext>
            </a:extLst>
          </p:cNvPr>
          <p:cNvSpPr txBox="1"/>
          <p:nvPr/>
        </p:nvSpPr>
        <p:spPr>
          <a:xfrm>
            <a:off x="4813213" y="4021717"/>
            <a:ext cx="40792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1600" i="1" dirty="0">
                <a:solidFill>
                  <a:srgbClr val="073E87"/>
                </a:solidFill>
              </a:rPr>
              <a:t>Plant 1999 above and 2019 below</a:t>
            </a:r>
          </a:p>
        </p:txBody>
      </p:sp>
    </p:spTree>
    <p:extLst>
      <p:ext uri="{BB962C8B-B14F-4D97-AF65-F5344CB8AC3E}">
        <p14:creationId xmlns:p14="http://schemas.microsoft.com/office/powerpoint/2010/main" val="1938877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611560" y="1213892"/>
            <a:ext cx="8136904" cy="342900"/>
          </a:xfrm>
          <a:prstGeom prst="rect">
            <a:avLst/>
          </a:prstGeom>
        </p:spPr>
        <p:txBody>
          <a:bodyPr vert="horz">
            <a:no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CA" sz="1800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95536" y="1928817"/>
            <a:ext cx="5011051" cy="4495800"/>
          </a:xfrm>
        </p:spPr>
        <p:txBody>
          <a:bodyPr>
            <a:normAutofit/>
          </a:bodyPr>
          <a:lstStyle/>
          <a:p>
            <a:r>
              <a:rPr lang="en-CA" sz="2400" dirty="0">
                <a:solidFill>
                  <a:srgbClr val="073E87"/>
                </a:solidFill>
              </a:rPr>
              <a:t>Project: Commercial Development</a:t>
            </a:r>
          </a:p>
          <a:p>
            <a:r>
              <a:rPr lang="en-CA" sz="2400" dirty="0">
                <a:solidFill>
                  <a:srgbClr val="073E87"/>
                </a:solidFill>
              </a:rPr>
              <a:t>Start-up: 2012 (exp. 2015)</a:t>
            </a:r>
          </a:p>
          <a:p>
            <a:r>
              <a:rPr lang="en-CA" sz="2400" dirty="0">
                <a:solidFill>
                  <a:srgbClr val="073E87"/>
                </a:solidFill>
              </a:rPr>
              <a:t>Size: 500 m</a:t>
            </a:r>
            <a:r>
              <a:rPr lang="en-CA" sz="2400" baseline="30000" dirty="0">
                <a:solidFill>
                  <a:srgbClr val="073E87"/>
                </a:solidFill>
              </a:rPr>
              <a:t>3</a:t>
            </a:r>
            <a:r>
              <a:rPr lang="en-CA" sz="2400" dirty="0">
                <a:solidFill>
                  <a:srgbClr val="073E87"/>
                </a:solidFill>
              </a:rPr>
              <a:t>/d (130,000 GPD)</a:t>
            </a:r>
          </a:p>
          <a:p>
            <a:r>
              <a:rPr lang="en-CA" sz="2400" dirty="0">
                <a:solidFill>
                  <a:srgbClr val="073E87"/>
                </a:solidFill>
              </a:rPr>
              <a:t>Process: USBF®</a:t>
            </a:r>
          </a:p>
          <a:p>
            <a:r>
              <a:rPr lang="en-CA" sz="2400" dirty="0">
                <a:solidFill>
                  <a:srgbClr val="073E87"/>
                </a:solidFill>
              </a:rPr>
              <a:t>Contract: Design-Supply-Install</a:t>
            </a:r>
          </a:p>
          <a:p>
            <a:r>
              <a:rPr lang="en-CA" sz="2400" dirty="0">
                <a:solidFill>
                  <a:srgbClr val="073E87"/>
                </a:solidFill>
              </a:rPr>
              <a:t>Key objectives: </a:t>
            </a:r>
          </a:p>
          <a:p>
            <a:pPr lvl="1"/>
            <a:r>
              <a:rPr lang="en-CA" sz="1800" dirty="0">
                <a:solidFill>
                  <a:srgbClr val="073E87"/>
                </a:solidFill>
              </a:rPr>
              <a:t>modular and expandable</a:t>
            </a:r>
          </a:p>
          <a:p>
            <a:pPr lvl="1"/>
            <a:r>
              <a:rPr lang="en-CA" sz="1800" dirty="0">
                <a:solidFill>
                  <a:srgbClr val="073E87"/>
                </a:solidFill>
              </a:rPr>
              <a:t>enhanced nitrogen reduction</a:t>
            </a:r>
          </a:p>
          <a:p>
            <a:pPr lvl="1"/>
            <a:r>
              <a:rPr lang="en-CA" sz="1800" dirty="0">
                <a:solidFill>
                  <a:srgbClr val="073E87"/>
                </a:solidFill>
              </a:rPr>
              <a:t>architecturally distinct</a:t>
            </a:r>
          </a:p>
          <a:p>
            <a:pPr lvl="1"/>
            <a:r>
              <a:rPr lang="en-CA" sz="1800" dirty="0">
                <a:solidFill>
                  <a:srgbClr val="073E87"/>
                </a:solidFill>
              </a:rPr>
              <a:t>solar power</a:t>
            </a:r>
          </a:p>
        </p:txBody>
      </p:sp>
      <p:pic>
        <p:nvPicPr>
          <p:cNvPr id="14" name="Picture 13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02" t="33103" r="31912" b="14763"/>
          <a:stretch/>
        </p:blipFill>
        <p:spPr>
          <a:xfrm>
            <a:off x="5519264" y="1772816"/>
            <a:ext cx="3229200" cy="2228400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71" t="7315"/>
          <a:stretch/>
        </p:blipFill>
        <p:spPr>
          <a:xfrm>
            <a:off x="5519264" y="4176717"/>
            <a:ext cx="3229200" cy="2284131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>
            <a:normAutofit fontScale="90000"/>
          </a:bodyPr>
          <a:lstStyle/>
          <a:p>
            <a:pPr algn="r"/>
            <a:br>
              <a:rPr lang="en-CA" sz="2400" b="1" dirty="0"/>
            </a:br>
            <a:r>
              <a:rPr lang="en-CA" sz="2400" b="1" dirty="0"/>
              <a:t>Project Profile</a:t>
            </a:r>
            <a:br>
              <a:rPr lang="en-CA" sz="2400" b="1" dirty="0"/>
            </a:br>
            <a:r>
              <a:rPr lang="en-CA" sz="1800" b="1" dirty="0" err="1"/>
              <a:t>Senkulmen</a:t>
            </a:r>
            <a:r>
              <a:rPr lang="en-CA" sz="1800" b="1" dirty="0"/>
              <a:t> (Osoyoos Indian Band) WWTP, British Columbia</a:t>
            </a:r>
            <a:br>
              <a:rPr lang="en-CA" sz="2400" b="1" dirty="0"/>
            </a:br>
            <a:endParaRPr lang="en-CA" sz="2400" b="1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088232" cy="298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7686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611560" y="1213892"/>
            <a:ext cx="8136904" cy="342900"/>
          </a:xfrm>
          <a:prstGeom prst="rect">
            <a:avLst/>
          </a:prstGeom>
        </p:spPr>
        <p:txBody>
          <a:bodyPr vert="horz">
            <a:no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CA" sz="1800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569061" y="1916833"/>
            <a:ext cx="5011051" cy="4421088"/>
          </a:xfrm>
        </p:spPr>
        <p:txBody>
          <a:bodyPr>
            <a:normAutofit fontScale="92500" lnSpcReduction="10000"/>
          </a:bodyPr>
          <a:lstStyle/>
          <a:p>
            <a:r>
              <a:rPr lang="en-CA" sz="2400" dirty="0">
                <a:solidFill>
                  <a:srgbClr val="073E87"/>
                </a:solidFill>
              </a:rPr>
              <a:t>Project: Municipality</a:t>
            </a:r>
          </a:p>
          <a:p>
            <a:r>
              <a:rPr lang="en-CA" sz="2400" dirty="0">
                <a:solidFill>
                  <a:srgbClr val="073E87"/>
                </a:solidFill>
              </a:rPr>
              <a:t>Start-up: 1999 (exp. 2011)</a:t>
            </a:r>
          </a:p>
          <a:p>
            <a:r>
              <a:rPr lang="en-CA" sz="2400" dirty="0">
                <a:solidFill>
                  <a:srgbClr val="073E87"/>
                </a:solidFill>
              </a:rPr>
              <a:t>Size: 240 m</a:t>
            </a:r>
            <a:r>
              <a:rPr lang="en-CA" sz="2400" baseline="30000" dirty="0">
                <a:solidFill>
                  <a:srgbClr val="073E87"/>
                </a:solidFill>
              </a:rPr>
              <a:t>3</a:t>
            </a:r>
            <a:r>
              <a:rPr lang="en-CA" sz="2400" dirty="0">
                <a:solidFill>
                  <a:srgbClr val="073E87"/>
                </a:solidFill>
              </a:rPr>
              <a:t>/d (63,000 GPD)</a:t>
            </a:r>
          </a:p>
          <a:p>
            <a:r>
              <a:rPr lang="en-CA" sz="2400" dirty="0">
                <a:solidFill>
                  <a:srgbClr val="073E87"/>
                </a:solidFill>
              </a:rPr>
              <a:t>Process: USBF® + membrane filtration</a:t>
            </a:r>
          </a:p>
          <a:p>
            <a:r>
              <a:rPr lang="en-CA" sz="2400" dirty="0">
                <a:solidFill>
                  <a:srgbClr val="073E87"/>
                </a:solidFill>
              </a:rPr>
              <a:t>Contract: Design-Build-O&amp;M</a:t>
            </a:r>
          </a:p>
          <a:p>
            <a:r>
              <a:rPr lang="en-CA" sz="2400" dirty="0">
                <a:solidFill>
                  <a:srgbClr val="073E87"/>
                </a:solidFill>
              </a:rPr>
              <a:t>Key objectives: </a:t>
            </a:r>
          </a:p>
          <a:p>
            <a:pPr lvl="1"/>
            <a:r>
              <a:rPr lang="en-CA" sz="1800" dirty="0">
                <a:solidFill>
                  <a:srgbClr val="073E87"/>
                </a:solidFill>
              </a:rPr>
              <a:t>modular and expandable</a:t>
            </a:r>
          </a:p>
          <a:p>
            <a:pPr lvl="1"/>
            <a:r>
              <a:rPr lang="en-CA" sz="1800" dirty="0">
                <a:solidFill>
                  <a:srgbClr val="073E87"/>
                </a:solidFill>
              </a:rPr>
              <a:t>water reuse</a:t>
            </a:r>
          </a:p>
          <a:p>
            <a:pPr lvl="1"/>
            <a:r>
              <a:rPr lang="en-CA" sz="1800" dirty="0">
                <a:solidFill>
                  <a:srgbClr val="073E87"/>
                </a:solidFill>
              </a:rPr>
              <a:t>highly fluctuating flow and loading</a:t>
            </a:r>
          </a:p>
          <a:p>
            <a:pPr lvl="1"/>
            <a:r>
              <a:rPr lang="en-CA" sz="1800" dirty="0">
                <a:solidFill>
                  <a:srgbClr val="073E87"/>
                </a:solidFill>
              </a:rPr>
              <a:t>odor and noise abatement</a:t>
            </a:r>
          </a:p>
          <a:p>
            <a:pPr lvl="1"/>
            <a:r>
              <a:rPr lang="en-CA" sz="1800" dirty="0">
                <a:solidFill>
                  <a:srgbClr val="073E87"/>
                </a:solidFill>
              </a:rPr>
              <a:t>sludge dewatering</a:t>
            </a:r>
          </a:p>
          <a:p>
            <a:pPr lvl="1"/>
            <a:r>
              <a:rPr lang="en-CA" sz="1800" dirty="0">
                <a:solidFill>
                  <a:srgbClr val="073E87"/>
                </a:solidFill>
              </a:rPr>
              <a:t>septage receiving station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776662"/>
            <a:ext cx="3229200" cy="2228401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127377"/>
            <a:ext cx="3229200" cy="2228400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>
            <a:normAutofit fontScale="90000"/>
          </a:bodyPr>
          <a:lstStyle/>
          <a:p>
            <a:pPr algn="r"/>
            <a:br>
              <a:rPr lang="en-CA" sz="2400" b="1" dirty="0"/>
            </a:br>
            <a:r>
              <a:rPr lang="en-CA" sz="2400" b="1" dirty="0"/>
              <a:t>Project Profile</a:t>
            </a:r>
            <a:br>
              <a:rPr lang="en-CA" sz="2400" b="1" dirty="0"/>
            </a:br>
            <a:r>
              <a:rPr lang="en-CA" sz="1800" b="1" dirty="0"/>
              <a:t>Snug Cove WWTP, British Columbia</a:t>
            </a:r>
            <a:br>
              <a:rPr lang="en-CA" sz="2400" b="1" dirty="0"/>
            </a:br>
            <a:endParaRPr lang="en-CA" sz="2400" b="1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088232" cy="298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2070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539552" y="1900536"/>
            <a:ext cx="4906616" cy="4495800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CA" sz="2400" dirty="0">
                <a:solidFill>
                  <a:srgbClr val="073E87"/>
                </a:solidFill>
              </a:rPr>
              <a:t>Project: Restaurant and resort</a:t>
            </a:r>
          </a:p>
          <a:p>
            <a:r>
              <a:rPr lang="en-CA" sz="2400" dirty="0">
                <a:solidFill>
                  <a:srgbClr val="073E87"/>
                </a:solidFill>
              </a:rPr>
              <a:t>Start-up: 2015</a:t>
            </a:r>
          </a:p>
          <a:p>
            <a:r>
              <a:rPr lang="en-CA" sz="2400" dirty="0">
                <a:solidFill>
                  <a:srgbClr val="073E87"/>
                </a:solidFill>
              </a:rPr>
              <a:t>Size: 35 m</a:t>
            </a:r>
            <a:r>
              <a:rPr lang="en-CA" sz="2400" baseline="30000" dirty="0">
                <a:solidFill>
                  <a:srgbClr val="073E87"/>
                </a:solidFill>
              </a:rPr>
              <a:t>3</a:t>
            </a:r>
            <a:r>
              <a:rPr lang="en-CA" sz="2400" dirty="0">
                <a:solidFill>
                  <a:srgbClr val="073E87"/>
                </a:solidFill>
              </a:rPr>
              <a:t>/d (10,000 GPD)</a:t>
            </a:r>
          </a:p>
          <a:p>
            <a:r>
              <a:rPr lang="en-CA" sz="2400" dirty="0">
                <a:solidFill>
                  <a:srgbClr val="073E87"/>
                </a:solidFill>
              </a:rPr>
              <a:t>Process: MBR</a:t>
            </a:r>
          </a:p>
          <a:p>
            <a:r>
              <a:rPr lang="en-CA" sz="2400" dirty="0">
                <a:solidFill>
                  <a:srgbClr val="073E87"/>
                </a:solidFill>
              </a:rPr>
              <a:t>Contract: Design-Supply</a:t>
            </a:r>
          </a:p>
          <a:p>
            <a:r>
              <a:rPr lang="en-CA" sz="2400" dirty="0">
                <a:solidFill>
                  <a:srgbClr val="073E87"/>
                </a:solidFill>
              </a:rPr>
              <a:t>Key objectives:</a:t>
            </a:r>
          </a:p>
          <a:p>
            <a:pPr lvl="1"/>
            <a:r>
              <a:rPr lang="en-CA" sz="1800" dirty="0">
                <a:solidFill>
                  <a:srgbClr val="073E87"/>
                </a:solidFill>
              </a:rPr>
              <a:t>odor and noise abatement</a:t>
            </a:r>
          </a:p>
          <a:p>
            <a:pPr lvl="1"/>
            <a:r>
              <a:rPr lang="en-CA" sz="1800" dirty="0">
                <a:solidFill>
                  <a:srgbClr val="073E87"/>
                </a:solidFill>
              </a:rPr>
              <a:t>hidden</a:t>
            </a:r>
          </a:p>
          <a:p>
            <a:pPr lvl="1"/>
            <a:r>
              <a:rPr lang="en-CA" sz="1800" dirty="0">
                <a:solidFill>
                  <a:srgbClr val="073E87"/>
                </a:solidFill>
              </a:rPr>
              <a:t>high quality effluent</a:t>
            </a:r>
          </a:p>
          <a:p>
            <a:pPr lvl="1"/>
            <a:r>
              <a:rPr lang="en-CA" sz="1800" dirty="0">
                <a:solidFill>
                  <a:srgbClr val="073E87"/>
                </a:solidFill>
              </a:rPr>
              <a:t>highly fluctuating flows and loadings</a:t>
            </a:r>
          </a:p>
          <a:p>
            <a:pPr lvl="1"/>
            <a:r>
              <a:rPr lang="en-CA" sz="1800" dirty="0">
                <a:solidFill>
                  <a:srgbClr val="073E87"/>
                </a:solidFill>
              </a:rPr>
              <a:t>modular and expandable</a:t>
            </a:r>
          </a:p>
          <a:p>
            <a:endParaRPr lang="en-CA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611560" y="1213892"/>
            <a:ext cx="8136904" cy="342900"/>
          </a:xfrm>
          <a:prstGeom prst="rect">
            <a:avLst/>
          </a:prstGeom>
        </p:spPr>
        <p:txBody>
          <a:bodyPr vert="horz">
            <a:no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CA" sz="18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7"/>
          <a:stretch/>
        </p:blipFill>
        <p:spPr>
          <a:xfrm>
            <a:off x="5536848" y="1715121"/>
            <a:ext cx="3229200" cy="2228401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pic>
        <p:nvPicPr>
          <p:cNvPr id="9" name="Picture 8"/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73"/>
          <a:stretch/>
        </p:blipFill>
        <p:spPr>
          <a:xfrm>
            <a:off x="5536848" y="4101852"/>
            <a:ext cx="3229200" cy="2228400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>
            <a:normAutofit fontScale="90000"/>
          </a:bodyPr>
          <a:lstStyle/>
          <a:p>
            <a:pPr algn="r"/>
            <a:br>
              <a:rPr lang="en-CA" sz="2400" b="1" dirty="0">
                <a:solidFill>
                  <a:srgbClr val="073E87"/>
                </a:solidFill>
              </a:rPr>
            </a:br>
            <a:r>
              <a:rPr lang="en-CA" sz="2400" b="1" dirty="0">
                <a:solidFill>
                  <a:srgbClr val="073E87"/>
                </a:solidFill>
              </a:rPr>
              <a:t>Project Profile</a:t>
            </a:r>
            <a:br>
              <a:rPr lang="en-CA" sz="2400" b="1" dirty="0">
                <a:solidFill>
                  <a:srgbClr val="073E87"/>
                </a:solidFill>
              </a:rPr>
            </a:br>
            <a:r>
              <a:rPr lang="en-CA" sz="1800" b="1" dirty="0" err="1"/>
              <a:t>Finz</a:t>
            </a:r>
            <a:r>
              <a:rPr lang="en-CA" sz="1800" b="1" dirty="0"/>
              <a:t> Resort WWTP, British Columbia</a:t>
            </a:r>
            <a:br>
              <a:rPr lang="en-CA" sz="2400" b="1" dirty="0"/>
            </a:br>
            <a:endParaRPr lang="en-CA" sz="2400" b="1" dirty="0">
              <a:solidFill>
                <a:srgbClr val="073E87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088232" cy="298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8752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611560" y="2283893"/>
            <a:ext cx="4906616" cy="4495800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CA" sz="2400" dirty="0">
                <a:solidFill>
                  <a:srgbClr val="073E87"/>
                </a:solidFill>
              </a:rPr>
              <a:t>Project: Municipality</a:t>
            </a:r>
          </a:p>
          <a:p>
            <a:r>
              <a:rPr lang="en-CA" sz="2400" dirty="0">
                <a:solidFill>
                  <a:srgbClr val="073E87"/>
                </a:solidFill>
              </a:rPr>
              <a:t>Start-up: 2006</a:t>
            </a:r>
          </a:p>
          <a:p>
            <a:r>
              <a:rPr lang="en-CA" sz="2400" dirty="0">
                <a:solidFill>
                  <a:srgbClr val="073E87"/>
                </a:solidFill>
              </a:rPr>
              <a:t>Size: 4,000 m</a:t>
            </a:r>
            <a:r>
              <a:rPr lang="en-CA" sz="2400" baseline="30000" dirty="0">
                <a:solidFill>
                  <a:srgbClr val="073E87"/>
                </a:solidFill>
              </a:rPr>
              <a:t>3</a:t>
            </a:r>
            <a:r>
              <a:rPr lang="en-CA" sz="2400" dirty="0">
                <a:solidFill>
                  <a:srgbClr val="073E87"/>
                </a:solidFill>
              </a:rPr>
              <a:t>/d (1 MGD)</a:t>
            </a:r>
          </a:p>
          <a:p>
            <a:r>
              <a:rPr lang="en-CA" sz="2400" dirty="0">
                <a:solidFill>
                  <a:srgbClr val="073E87"/>
                </a:solidFill>
              </a:rPr>
              <a:t>Process: USBF</a:t>
            </a:r>
          </a:p>
          <a:p>
            <a:r>
              <a:rPr lang="en-CA" sz="2400" dirty="0">
                <a:solidFill>
                  <a:srgbClr val="073E87"/>
                </a:solidFill>
              </a:rPr>
              <a:t>Key objectives:</a:t>
            </a:r>
          </a:p>
          <a:p>
            <a:pPr lvl="1"/>
            <a:r>
              <a:rPr lang="en-CA" sz="1800" dirty="0">
                <a:solidFill>
                  <a:srgbClr val="073E87"/>
                </a:solidFill>
              </a:rPr>
              <a:t>Modular</a:t>
            </a:r>
          </a:p>
          <a:p>
            <a:pPr lvl="1"/>
            <a:r>
              <a:rPr lang="en-CA" sz="1800" dirty="0">
                <a:solidFill>
                  <a:srgbClr val="073E87"/>
                </a:solidFill>
              </a:rPr>
              <a:t>Compact</a:t>
            </a:r>
          </a:p>
          <a:p>
            <a:pPr lvl="1"/>
            <a:r>
              <a:rPr lang="en-CA" sz="1800" dirty="0">
                <a:solidFill>
                  <a:srgbClr val="073E87"/>
                </a:solidFill>
              </a:rPr>
              <a:t>Retrofit</a:t>
            </a:r>
          </a:p>
          <a:p>
            <a:pPr lvl="1"/>
            <a:r>
              <a:rPr lang="en-CA" sz="1800" dirty="0">
                <a:solidFill>
                  <a:srgbClr val="073E87"/>
                </a:solidFill>
              </a:rPr>
              <a:t>Water reuse</a:t>
            </a:r>
          </a:p>
          <a:p>
            <a:endParaRPr lang="en-CA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611560" y="1213892"/>
            <a:ext cx="8136904" cy="342900"/>
          </a:xfrm>
          <a:prstGeom prst="rect">
            <a:avLst/>
          </a:prstGeom>
        </p:spPr>
        <p:txBody>
          <a:bodyPr vert="horz">
            <a:no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CA" sz="1800" b="1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>
            <a:normAutofit fontScale="90000"/>
          </a:bodyPr>
          <a:lstStyle/>
          <a:p>
            <a:pPr algn="r"/>
            <a:br>
              <a:rPr lang="en-CA" sz="2400" b="1" dirty="0">
                <a:solidFill>
                  <a:srgbClr val="073E87"/>
                </a:solidFill>
              </a:rPr>
            </a:br>
            <a:r>
              <a:rPr lang="en-CA" sz="2400" b="1" dirty="0">
                <a:solidFill>
                  <a:srgbClr val="073E87"/>
                </a:solidFill>
              </a:rPr>
              <a:t>Project Profile</a:t>
            </a:r>
            <a:br>
              <a:rPr lang="en-CA" sz="2400" b="1" dirty="0">
                <a:solidFill>
                  <a:srgbClr val="073E87"/>
                </a:solidFill>
              </a:rPr>
            </a:br>
            <a:r>
              <a:rPr lang="en-CA" sz="1800" b="1" dirty="0"/>
              <a:t>Lake Alfred, Florida</a:t>
            </a:r>
            <a:br>
              <a:rPr lang="en-CA" sz="2400" b="1" dirty="0"/>
            </a:br>
            <a:endParaRPr lang="en-CA" sz="2400" b="1" dirty="0">
              <a:solidFill>
                <a:srgbClr val="073E87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088232" cy="2981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9672B7E-FE2E-4C20-BA6D-E8479E2A08E8}"/>
              </a:ext>
            </a:extLst>
          </p:cNvPr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94" t="25727" r="31819" b="53396"/>
          <a:stretch/>
        </p:blipFill>
        <p:spPr>
          <a:xfrm>
            <a:off x="5148064" y="1946301"/>
            <a:ext cx="3229200" cy="2150461"/>
          </a:xfrm>
          <a:prstGeom prst="rect">
            <a:avLst/>
          </a:prstGeom>
          <a:ln w="38100">
            <a:solidFill>
              <a:schemeClr val="tx2">
                <a:alpha val="97000"/>
              </a:schemeClr>
            </a:solidFill>
          </a:ln>
        </p:spPr>
      </p:pic>
      <p:pic>
        <p:nvPicPr>
          <p:cNvPr id="11" name="Picture 10" descr="IMGP0803">
            <a:extLst>
              <a:ext uri="{FF2B5EF4-FFF2-40B4-BE49-F238E27FC236}">
                <a16:creationId xmlns:a16="http://schemas.microsoft.com/office/drawing/2014/main" id="{838954F8-ED20-46D1-84EF-B6C94A735573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220466"/>
            <a:ext cx="3229200" cy="2150461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373931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598963" y="1921921"/>
            <a:ext cx="2820909" cy="4495800"/>
          </a:xfrm>
          <a:ln>
            <a:noFill/>
          </a:ln>
        </p:spPr>
        <p:txBody>
          <a:bodyPr>
            <a:normAutofit fontScale="92500" lnSpcReduction="10000"/>
          </a:bodyPr>
          <a:lstStyle/>
          <a:p>
            <a:r>
              <a:rPr lang="en-CA" sz="1800" dirty="0">
                <a:solidFill>
                  <a:srgbClr val="073E87"/>
                </a:solidFill>
              </a:rPr>
              <a:t>Project: Municipal</a:t>
            </a:r>
          </a:p>
          <a:p>
            <a:r>
              <a:rPr lang="en-CA" sz="1800" dirty="0">
                <a:solidFill>
                  <a:srgbClr val="073E87"/>
                </a:solidFill>
              </a:rPr>
              <a:t>Start-up: 2015</a:t>
            </a:r>
          </a:p>
          <a:p>
            <a:r>
              <a:rPr lang="en-CA" sz="1800" dirty="0">
                <a:solidFill>
                  <a:srgbClr val="073E87"/>
                </a:solidFill>
              </a:rPr>
              <a:t>Capacity: 15,000 m</a:t>
            </a:r>
            <a:r>
              <a:rPr lang="en-CA" sz="1800" baseline="30000" dirty="0">
                <a:solidFill>
                  <a:srgbClr val="073E87"/>
                </a:solidFill>
              </a:rPr>
              <a:t>3</a:t>
            </a:r>
            <a:r>
              <a:rPr lang="en-CA" sz="1800" dirty="0">
                <a:solidFill>
                  <a:srgbClr val="073E87"/>
                </a:solidFill>
              </a:rPr>
              <a:t>/d (1.3 MGD)</a:t>
            </a:r>
          </a:p>
          <a:p>
            <a:r>
              <a:rPr lang="en-CA" sz="1800" dirty="0">
                <a:solidFill>
                  <a:srgbClr val="073E87"/>
                </a:solidFill>
              </a:rPr>
              <a:t>Process: USBF</a:t>
            </a:r>
          </a:p>
          <a:p>
            <a:r>
              <a:rPr lang="en-CA" sz="1800" dirty="0">
                <a:solidFill>
                  <a:srgbClr val="073E87"/>
                </a:solidFill>
              </a:rPr>
              <a:t>Key objectives:</a:t>
            </a:r>
          </a:p>
          <a:p>
            <a:pPr lvl="1"/>
            <a:r>
              <a:rPr lang="en-CA" sz="1800" dirty="0">
                <a:solidFill>
                  <a:srgbClr val="073E87"/>
                </a:solidFill>
              </a:rPr>
              <a:t>modular (3 bioreactor modules 5.000 m</a:t>
            </a:r>
            <a:r>
              <a:rPr lang="en-CA" sz="1800" baseline="30000" dirty="0">
                <a:solidFill>
                  <a:srgbClr val="073E87"/>
                </a:solidFill>
              </a:rPr>
              <a:t>3</a:t>
            </a:r>
            <a:r>
              <a:rPr lang="en-CA" sz="1800" dirty="0">
                <a:solidFill>
                  <a:srgbClr val="073E87"/>
                </a:solidFill>
              </a:rPr>
              <a:t>/d each)</a:t>
            </a:r>
          </a:p>
          <a:p>
            <a:pPr lvl="1"/>
            <a:r>
              <a:rPr lang="en-CA" sz="1800" dirty="0">
                <a:solidFill>
                  <a:srgbClr val="073E87"/>
                </a:solidFill>
              </a:rPr>
              <a:t>compact </a:t>
            </a:r>
          </a:p>
          <a:p>
            <a:pPr lvl="1"/>
            <a:r>
              <a:rPr lang="en-CA" sz="1800" dirty="0">
                <a:solidFill>
                  <a:srgbClr val="073E87"/>
                </a:solidFill>
              </a:rPr>
              <a:t>phosphorus reduction</a:t>
            </a:r>
          </a:p>
          <a:p>
            <a:pPr lvl="1"/>
            <a:r>
              <a:rPr lang="en-CA" sz="1800" dirty="0">
                <a:solidFill>
                  <a:srgbClr val="073E87"/>
                </a:solidFill>
              </a:rPr>
              <a:t>low winter ambient temperatures</a:t>
            </a:r>
          </a:p>
          <a:p>
            <a:pPr lvl="1"/>
            <a:r>
              <a:rPr lang="en-CA" sz="1800" dirty="0">
                <a:solidFill>
                  <a:srgbClr val="073E87"/>
                </a:solidFill>
              </a:rPr>
              <a:t>concrete clarifier construction</a:t>
            </a:r>
          </a:p>
          <a:p>
            <a:endParaRPr lang="en-CA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611560" y="1213892"/>
            <a:ext cx="8136904" cy="342900"/>
          </a:xfrm>
          <a:prstGeom prst="rect">
            <a:avLst/>
          </a:prstGeom>
        </p:spPr>
        <p:txBody>
          <a:bodyPr vert="horz">
            <a:no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CA" sz="1800" b="1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>
            <a:normAutofit fontScale="90000"/>
          </a:bodyPr>
          <a:lstStyle/>
          <a:p>
            <a:pPr algn="r"/>
            <a:br>
              <a:rPr lang="en-CA" sz="2400" b="1" dirty="0">
                <a:solidFill>
                  <a:srgbClr val="073E87"/>
                </a:solidFill>
              </a:rPr>
            </a:br>
            <a:r>
              <a:rPr lang="en-CA" sz="2400" b="1" dirty="0">
                <a:solidFill>
                  <a:srgbClr val="073E87"/>
                </a:solidFill>
              </a:rPr>
              <a:t>Project Profile</a:t>
            </a:r>
            <a:br>
              <a:rPr lang="en-CA" sz="2400" b="1" dirty="0">
                <a:solidFill>
                  <a:srgbClr val="073E87"/>
                </a:solidFill>
              </a:rPr>
            </a:br>
            <a:r>
              <a:rPr lang="en-CA" sz="1800" b="1" dirty="0"/>
              <a:t>Chengde City, China</a:t>
            </a:r>
            <a:br>
              <a:rPr lang="en-CA" sz="2400" b="1" dirty="0"/>
            </a:br>
            <a:endParaRPr lang="en-CA" sz="2400" b="1" dirty="0">
              <a:solidFill>
                <a:srgbClr val="073E87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088232" cy="2981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3D827DF-E114-4AF2-A761-F409F3A72D28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" b="14615"/>
          <a:stretch/>
        </p:blipFill>
        <p:spPr bwMode="auto">
          <a:xfrm>
            <a:off x="3491880" y="1946300"/>
            <a:ext cx="5472608" cy="4471421"/>
          </a:xfrm>
          <a:prstGeom prst="rect">
            <a:avLst/>
          </a:prstGeom>
          <a:noFill/>
          <a:ln w="38100">
            <a:solidFill>
              <a:schemeClr val="tx2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458601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5136904" y="3717032"/>
            <a:ext cx="32403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600" dirty="0">
                <a:solidFill>
                  <a:srgbClr val="073E87"/>
                </a:solidFill>
              </a:rPr>
              <a:t>Pahrump WWTP, Nevada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5576" y="6330806"/>
            <a:ext cx="37444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600" dirty="0">
                <a:solidFill>
                  <a:srgbClr val="073E87"/>
                </a:solidFill>
              </a:rPr>
              <a:t>Duke’s Malibu restaurant WWTP, California</a:t>
            </a:r>
          </a:p>
        </p:txBody>
      </p:sp>
      <p:pic>
        <p:nvPicPr>
          <p:cNvPr id="12" name="Picture 11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39"/>
          <a:stretch/>
        </p:blipFill>
        <p:spPr>
          <a:xfrm>
            <a:off x="1054800" y="4157220"/>
            <a:ext cx="3229200" cy="2173586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>
            <a:normAutofit/>
          </a:bodyPr>
          <a:lstStyle/>
          <a:p>
            <a:pPr algn="r"/>
            <a:r>
              <a:rPr lang="en-CA" sz="2400" b="1" dirty="0"/>
              <a:t>Other Projects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088232" cy="298151"/>
          </a:xfrm>
          <a:prstGeom prst="rect">
            <a:avLst/>
          </a:prstGeom>
        </p:spPr>
      </p:pic>
      <p:pic>
        <p:nvPicPr>
          <p:cNvPr id="13" name="Picture 12"/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20"/>
          <a:stretch/>
        </p:blipFill>
        <p:spPr>
          <a:xfrm>
            <a:off x="5148000" y="4157220"/>
            <a:ext cx="3229200" cy="2171865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sp>
        <p:nvSpPr>
          <p:cNvPr id="15" name="TextBox 14"/>
          <p:cNvSpPr txBox="1"/>
          <p:nvPr/>
        </p:nvSpPr>
        <p:spPr>
          <a:xfrm>
            <a:off x="5148064" y="6330806"/>
            <a:ext cx="32403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600" dirty="0">
                <a:solidFill>
                  <a:srgbClr val="073E87"/>
                </a:solidFill>
              </a:rPr>
              <a:t>Falmouth Port WWTP, Jamaica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11560" y="3717032"/>
            <a:ext cx="4104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600" dirty="0">
                <a:solidFill>
                  <a:srgbClr val="073E87"/>
                </a:solidFill>
              </a:rPr>
              <a:t>All stainless steel WWTP, Friendship, Jamaica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8A1173-DD0E-4787-95D3-E6C635C0DE2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51" r="17713"/>
          <a:stretch/>
        </p:blipFill>
        <p:spPr>
          <a:xfrm>
            <a:off x="1049655" y="1628800"/>
            <a:ext cx="3229200" cy="2088232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274331F-5D13-4B1A-B7BC-133A5EB49F1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" b="13552"/>
          <a:stretch/>
        </p:blipFill>
        <p:spPr>
          <a:xfrm>
            <a:off x="5125677" y="1628800"/>
            <a:ext cx="3240361" cy="2105528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5769516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5159224" y="6330806"/>
            <a:ext cx="3229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600" dirty="0">
                <a:solidFill>
                  <a:srgbClr val="073E87"/>
                </a:solidFill>
              </a:rPr>
              <a:t>Grant Hill WWTP, British Columbia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CA" sz="2400" b="1" dirty="0"/>
              <a:t>Other Projects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088232" cy="29815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899592" y="6330806"/>
            <a:ext cx="35283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600" dirty="0">
                <a:solidFill>
                  <a:srgbClr val="073E87"/>
                </a:solidFill>
              </a:rPr>
              <a:t>Tonto Apache WWTP, Payson, Arizona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136904" y="3717032"/>
            <a:ext cx="32403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600" dirty="0">
                <a:solidFill>
                  <a:srgbClr val="073E87"/>
                </a:solidFill>
              </a:rPr>
              <a:t>Strathmore WWTP, Alberta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3608" y="3717032"/>
            <a:ext cx="32403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600" dirty="0">
                <a:solidFill>
                  <a:srgbClr val="073E87"/>
                </a:solidFill>
              </a:rPr>
              <a:t>Cowan Point WWTP, British Columbia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982C10-EAC1-4AA7-A35F-CD56FE9FD8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6" y="1607313"/>
            <a:ext cx="3371087" cy="2109676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F84B49C-6535-47B6-85AD-91ED874AE9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178" y="1607313"/>
            <a:ext cx="3371088" cy="2109676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9B13A76-D4F4-424B-B1CD-52375BF4113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02"/>
          <a:stretch/>
        </p:blipFill>
        <p:spPr>
          <a:xfrm>
            <a:off x="1043607" y="4221088"/>
            <a:ext cx="3371086" cy="2109676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pic>
        <p:nvPicPr>
          <p:cNvPr id="18" name="Picture 17" descr="20140219_101747">
            <a:extLst>
              <a:ext uri="{FF2B5EF4-FFF2-40B4-BE49-F238E27FC236}">
                <a16:creationId xmlns:a16="http://schemas.microsoft.com/office/drawing/2014/main" id="{8705DBB4-F11C-49C0-A200-04A206821F49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34" t="18787" r="20889" b="25905"/>
          <a:stretch>
            <a:fillRect/>
          </a:stretch>
        </p:blipFill>
        <p:spPr bwMode="auto">
          <a:xfrm>
            <a:off x="5006178" y="4221087"/>
            <a:ext cx="3382246" cy="2109676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45631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067944" y="1628800"/>
            <a:ext cx="4698104" cy="51845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CA" sz="4300" b="1" i="1" dirty="0"/>
          </a:p>
          <a:p>
            <a:pPr marL="0" indent="0" algn="ctr">
              <a:buNone/>
            </a:pPr>
            <a:endParaRPr lang="en-CA" sz="4300" b="1" i="1" dirty="0"/>
          </a:p>
          <a:p>
            <a:pPr marL="0" indent="0" algn="ctr">
              <a:buNone/>
            </a:pPr>
            <a:endParaRPr lang="en-CA" sz="4300" b="1" i="1" dirty="0"/>
          </a:p>
          <a:p>
            <a:pPr marL="0" indent="0" algn="ctr">
              <a:buNone/>
            </a:pPr>
            <a:endParaRPr lang="en-CA" sz="4300" b="1" i="1" dirty="0"/>
          </a:p>
          <a:p>
            <a:pPr marL="0" indent="0" algn="r">
              <a:buNone/>
            </a:pPr>
            <a:endParaRPr lang="en-CA" sz="2000" b="1" dirty="0">
              <a:solidFill>
                <a:schemeClr val="tx2"/>
              </a:solidFill>
            </a:endParaRPr>
          </a:p>
          <a:p>
            <a:pPr marL="0" indent="0" algn="r">
              <a:buNone/>
            </a:pPr>
            <a:endParaRPr lang="en-CA" sz="2000" b="1" dirty="0">
              <a:solidFill>
                <a:schemeClr val="tx2"/>
              </a:solidFill>
            </a:endParaRPr>
          </a:p>
          <a:p>
            <a:pPr marL="0" indent="0" algn="r">
              <a:buNone/>
            </a:pPr>
            <a:endParaRPr lang="en-CA" sz="2000" b="1" dirty="0">
              <a:solidFill>
                <a:schemeClr val="tx2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088232" cy="2981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E207979-7E3C-4BFF-A0BF-47E2300924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07984"/>
            <a:ext cx="9144000" cy="404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5674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5E976-EF63-4AE3-A5F8-4CF08B5B7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ECOfluid</a:t>
            </a:r>
            <a:r>
              <a:rPr lang="en-US" dirty="0"/>
              <a:t> &amp; NORAM Biosystems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F2CC85-850E-4F80-82C0-02C903353E4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141168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Although </a:t>
            </a:r>
            <a:r>
              <a:rPr lang="en-US" dirty="0" err="1"/>
              <a:t>ECOfluid</a:t>
            </a:r>
            <a:r>
              <a:rPr lang="en-US" dirty="0"/>
              <a:t> and NORAM Biosystems have historically been two somewhat parallel teams, we are increasingly combining our complimentary skillsets/offerings when approaching clients.</a:t>
            </a:r>
          </a:p>
          <a:p>
            <a:r>
              <a:rPr lang="en-US" dirty="0"/>
              <a:t>E.g. Recent Combined Team Projects: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	- Parkland Operations Support (Industrial)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/>
              <a:t>	- EWOS Cargill (Industrial)</a:t>
            </a:r>
          </a:p>
          <a:p>
            <a:r>
              <a:rPr lang="en-US" dirty="0"/>
              <a:t>Looking to grow our industrial and WW technology development client base over the next few years.</a:t>
            </a:r>
          </a:p>
        </p:txBody>
      </p:sp>
    </p:spTree>
    <p:extLst>
      <p:ext uri="{BB962C8B-B14F-4D97-AF65-F5344CB8AC3E}">
        <p14:creationId xmlns:p14="http://schemas.microsoft.com/office/powerpoint/2010/main" val="25764769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B7AA9-4BCE-453D-A203-5809ECBB9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NORAM Biosystems Market Offerings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9C9FB-ACC3-443E-91C5-0A6E28D820C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Technologies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- VERTREAT</a:t>
            </a:r>
            <a:r>
              <a:rPr lang="en-US" baseline="30000" dirty="0"/>
              <a:t>TM</a:t>
            </a:r>
            <a:r>
              <a:rPr lang="en-US" dirty="0"/>
              <a:t> 		Low Footprint</a:t>
            </a:r>
          </a:p>
          <a:p>
            <a:pPr marL="0" indent="0">
              <a:buNone/>
            </a:pPr>
            <a:r>
              <a:rPr lang="en-US" dirty="0"/>
              <a:t>- MBBR-DAF            	Low cost sewer pre-treatment</a:t>
            </a:r>
          </a:p>
          <a:p>
            <a:pPr marL="0" indent="0">
              <a:buNone/>
            </a:pPr>
            <a:r>
              <a:rPr lang="en-US" dirty="0"/>
              <a:t>- MBR (Sumitomo)		Effluent Re-use</a:t>
            </a:r>
          </a:p>
          <a:p>
            <a:pPr>
              <a:buFontTx/>
              <a:buChar char="-"/>
            </a:pPr>
            <a:endParaRPr lang="en-US" dirty="0"/>
          </a:p>
          <a:p>
            <a:r>
              <a:rPr lang="en-US" b="1" dirty="0"/>
              <a:t>Services</a:t>
            </a:r>
          </a:p>
          <a:p>
            <a:pPr>
              <a:buFontTx/>
              <a:buChar char="-"/>
            </a:pPr>
            <a:r>
              <a:rPr lang="en-US" dirty="0"/>
              <a:t>Contract R&amp;D on WW Technologies</a:t>
            </a:r>
          </a:p>
          <a:p>
            <a:pPr>
              <a:buFontTx/>
              <a:buChar char="-"/>
            </a:pPr>
            <a:r>
              <a:rPr lang="en-US" dirty="0"/>
              <a:t>Bench Testing/Process Validation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(with BCRI)</a:t>
            </a:r>
          </a:p>
          <a:p>
            <a:pPr>
              <a:buFontTx/>
              <a:buChar char="-"/>
            </a:pPr>
            <a:r>
              <a:rPr lang="en-US" dirty="0"/>
              <a:t>Pilot Plant Design and Fabrication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(with BCRI/Axton)</a:t>
            </a:r>
          </a:p>
          <a:p>
            <a:pPr>
              <a:buFontTx/>
              <a:buChar char="-"/>
            </a:pPr>
            <a:r>
              <a:rPr lang="en-US" dirty="0"/>
              <a:t>Temporary Treatment System Design/Procurement</a:t>
            </a:r>
          </a:p>
          <a:p>
            <a:pPr>
              <a:buFontTx/>
              <a:buChar char="-"/>
            </a:pPr>
            <a:r>
              <a:rPr lang="en-US" dirty="0"/>
              <a:t>Operations Sampling/Testing/Reporting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(with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ECOfluid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  <a:p>
            <a:pPr>
              <a:buFontTx/>
              <a:buChar char="-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9850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1_VERTREAT_Flowsheet">
            <a:extLst>
              <a:ext uri="{FF2B5EF4-FFF2-40B4-BE49-F238E27FC236}">
                <a16:creationId xmlns:a16="http://schemas.microsoft.com/office/drawing/2014/main" id="{1767C225-57B9-4610-B1F3-AEFC7F9803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485900"/>
            <a:ext cx="7620000" cy="50927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7" name="Rectangle 12">
            <a:extLst>
              <a:ext uri="{FF2B5EF4-FFF2-40B4-BE49-F238E27FC236}">
                <a16:creationId xmlns:a16="http://schemas.microsoft.com/office/drawing/2014/main" id="{74E584E7-B286-431C-A484-D961D3E9D8B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620713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2400" b="1">
                <a:solidFill>
                  <a:srgbClr val="343133"/>
                </a:solidFill>
              </a:rPr>
              <a:t>VERTREAT™ Process Features – Basic Flowsheet</a:t>
            </a:r>
          </a:p>
        </p:txBody>
      </p:sp>
      <p:pic>
        <p:nvPicPr>
          <p:cNvPr id="26628" name="Picture 2">
            <a:extLst>
              <a:ext uri="{FF2B5EF4-FFF2-40B4-BE49-F238E27FC236}">
                <a16:creationId xmlns:a16="http://schemas.microsoft.com/office/drawing/2014/main" id="{D9441E54-D300-4005-AA2C-FD06405CC9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4617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9" name="Picture 3">
            <a:extLst>
              <a:ext uri="{FF2B5EF4-FFF2-40B4-BE49-F238E27FC236}">
                <a16:creationId xmlns:a16="http://schemas.microsoft.com/office/drawing/2014/main" id="{D97865DE-11BF-4CB0-9A50-F00FD5293C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825" y="0"/>
            <a:ext cx="7999413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>
            <a:extLst>
              <a:ext uri="{FF2B5EF4-FFF2-40B4-BE49-F238E27FC236}">
                <a16:creationId xmlns:a16="http://schemas.microsoft.com/office/drawing/2014/main" id="{4C093E6B-CC30-4633-A0C4-CC2F787C56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1676400"/>
            <a:ext cx="7620000" cy="4953000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en-US" altLang="en-US" sz="1800" b="1" dirty="0">
                <a:solidFill>
                  <a:srgbClr val="5F5F5F"/>
                </a:solidFill>
                <a:latin typeface="Arial" panose="020B0604020202020204" pitchFamily="34" charset="0"/>
              </a:rPr>
              <a:t>Low Footprint (as low as 20% of conventional AS)</a:t>
            </a:r>
          </a:p>
          <a:p>
            <a:pPr lvl="1">
              <a:lnSpc>
                <a:spcPct val="80000"/>
              </a:lnSpc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en-US" altLang="en-US" sz="1600" b="1" dirty="0">
                <a:solidFill>
                  <a:srgbClr val="5F5F5F"/>
                </a:solidFill>
                <a:latin typeface="Arial" panose="020B0604020202020204" pitchFamily="34" charset="0"/>
              </a:rPr>
              <a:t>faster kinetics</a:t>
            </a:r>
          </a:p>
          <a:p>
            <a:pPr lvl="1">
              <a:lnSpc>
                <a:spcPct val="80000"/>
              </a:lnSpc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en-US" altLang="en-US" sz="1600" b="1">
                <a:solidFill>
                  <a:srgbClr val="5F5F5F"/>
                </a:solidFill>
                <a:latin typeface="Arial" panose="020B0604020202020204" pitchFamily="34" charset="0"/>
              </a:rPr>
              <a:t>in-ground reactor volume</a:t>
            </a:r>
          </a:p>
          <a:p>
            <a:pPr lvl="1">
              <a:lnSpc>
                <a:spcPct val="80000"/>
              </a:lnSpc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en-US" altLang="en-US" sz="1600" b="1" dirty="0">
                <a:solidFill>
                  <a:srgbClr val="5F5F5F"/>
                </a:solidFill>
                <a:latin typeface="Arial" panose="020B0604020202020204" pitchFamily="34" charset="0"/>
              </a:rPr>
              <a:t>flotation clarifiers 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 typeface="Wingdings" panose="05000000000000000000" pitchFamily="2" charset="2"/>
              <a:buChar char="§"/>
            </a:pPr>
            <a:endParaRPr lang="en-US" altLang="en-US" sz="1800" b="1" dirty="0">
              <a:solidFill>
                <a:srgbClr val="5F5F5F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en-US" altLang="en-US" sz="1800" b="1" dirty="0">
                <a:solidFill>
                  <a:srgbClr val="5F5F5F"/>
                </a:solidFill>
                <a:latin typeface="Arial" panose="020B0604020202020204" pitchFamily="34" charset="0"/>
              </a:rPr>
              <a:t>Low Energy Consumption (as low as 50% of conventional AS)</a:t>
            </a:r>
          </a:p>
          <a:p>
            <a:pPr lvl="1">
              <a:lnSpc>
                <a:spcPct val="80000"/>
              </a:lnSpc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en-US" altLang="en-US" sz="1600" b="1" dirty="0">
                <a:solidFill>
                  <a:srgbClr val="5F5F5F"/>
                </a:solidFill>
                <a:latin typeface="Arial" panose="020B0604020202020204" pitchFamily="34" charset="0"/>
              </a:rPr>
              <a:t>Due to lower total aeration requirement</a:t>
            </a:r>
          </a:p>
          <a:p>
            <a:pPr lvl="1">
              <a:lnSpc>
                <a:spcPct val="80000"/>
              </a:lnSpc>
              <a:spcBef>
                <a:spcPct val="50000"/>
              </a:spcBef>
              <a:buFont typeface="Wingdings" panose="05000000000000000000" pitchFamily="2" charset="2"/>
              <a:buChar char="§"/>
            </a:pPr>
            <a:endParaRPr lang="en-US" altLang="en-US" sz="1600" b="1" dirty="0">
              <a:solidFill>
                <a:srgbClr val="5F5F5F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en-US" altLang="en-US" sz="1800" b="1" dirty="0">
                <a:solidFill>
                  <a:srgbClr val="5F5F5F"/>
                </a:solidFill>
                <a:latin typeface="Arial" panose="020B0604020202020204" pitchFamily="34" charset="0"/>
              </a:rPr>
              <a:t>Low </a:t>
            </a:r>
            <a:r>
              <a:rPr lang="en-US" altLang="en-US" sz="1800" b="1" dirty="0" err="1">
                <a:solidFill>
                  <a:srgbClr val="5F5F5F"/>
                </a:solidFill>
                <a:latin typeface="Arial" panose="020B0604020202020204" pitchFamily="34" charset="0"/>
              </a:rPr>
              <a:t>Odour</a:t>
            </a:r>
            <a:endParaRPr lang="en-US" altLang="en-US" sz="1800" b="1" dirty="0">
              <a:solidFill>
                <a:srgbClr val="5F5F5F"/>
              </a:solidFill>
              <a:latin typeface="Arial" panose="020B0604020202020204" pitchFamily="34" charset="0"/>
            </a:endParaRPr>
          </a:p>
          <a:p>
            <a:pPr lvl="1">
              <a:lnSpc>
                <a:spcPct val="80000"/>
              </a:lnSpc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en-US" altLang="en-US" sz="1600" b="1" dirty="0">
                <a:solidFill>
                  <a:srgbClr val="5F5F5F"/>
                </a:solidFill>
                <a:latin typeface="Arial" panose="020B0604020202020204" pitchFamily="34" charset="0"/>
              </a:rPr>
              <a:t>Due to highly aerobic conditions at depth</a:t>
            </a:r>
          </a:p>
          <a:p>
            <a:pPr lvl="1">
              <a:lnSpc>
                <a:spcPct val="80000"/>
              </a:lnSpc>
              <a:spcBef>
                <a:spcPct val="50000"/>
              </a:spcBef>
              <a:buFont typeface="Wingdings" panose="05000000000000000000" pitchFamily="2" charset="2"/>
              <a:buChar char="§"/>
            </a:pPr>
            <a:endParaRPr lang="en-US" altLang="en-US" sz="1600" b="1" dirty="0">
              <a:solidFill>
                <a:srgbClr val="5F5F5F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en-US" altLang="en-US" sz="1800" b="1" dirty="0">
                <a:solidFill>
                  <a:srgbClr val="5F5F5F"/>
                </a:solidFill>
                <a:latin typeface="Arial" panose="020B0604020202020204" pitchFamily="34" charset="0"/>
              </a:rPr>
              <a:t>Excellent BOD &amp; TSS reduction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 typeface="Wingdings" panose="05000000000000000000" pitchFamily="2" charset="2"/>
              <a:buChar char="§"/>
            </a:pPr>
            <a:endParaRPr lang="en-US" altLang="en-US" sz="1800" b="1" dirty="0">
              <a:solidFill>
                <a:srgbClr val="5F5F5F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en-US" altLang="en-US" sz="1800" b="1" dirty="0">
                <a:solidFill>
                  <a:srgbClr val="5F5F5F"/>
                </a:solidFill>
                <a:latin typeface="Arial" panose="020B0604020202020204" pitchFamily="34" charset="0"/>
              </a:rPr>
              <a:t>Low Ammonia and Total Nitrogen achievable with BNR flowsheet</a:t>
            </a:r>
          </a:p>
        </p:txBody>
      </p:sp>
      <p:sp>
        <p:nvSpPr>
          <p:cNvPr id="38915" name="Rectangle 6">
            <a:extLst>
              <a:ext uri="{FF2B5EF4-FFF2-40B4-BE49-F238E27FC236}">
                <a16:creationId xmlns:a16="http://schemas.microsoft.com/office/drawing/2014/main" id="{2B70238D-5834-41A8-903D-5498D191CE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609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2400" b="1">
                <a:solidFill>
                  <a:srgbClr val="343133"/>
                </a:solidFill>
              </a:rPr>
              <a:t>VERTREAT™ Process Advantages</a:t>
            </a:r>
            <a:endParaRPr lang="en-US" altLang="en-US"/>
          </a:p>
        </p:txBody>
      </p:sp>
      <p:pic>
        <p:nvPicPr>
          <p:cNvPr id="38916" name="Picture 2" descr="homepage_banner">
            <a:extLst>
              <a:ext uri="{FF2B5EF4-FFF2-40B4-BE49-F238E27FC236}">
                <a16:creationId xmlns:a16="http://schemas.microsoft.com/office/drawing/2014/main" id="{FFCE2219-3595-401A-AC43-D484008BD4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112"/>
          <a:stretch>
            <a:fillRect/>
          </a:stretch>
        </p:blipFill>
        <p:spPr bwMode="auto">
          <a:xfrm>
            <a:off x="1143000" y="0"/>
            <a:ext cx="8001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2">
            <a:extLst>
              <a:ext uri="{FF2B5EF4-FFF2-40B4-BE49-F238E27FC236}">
                <a16:creationId xmlns:a16="http://schemas.microsoft.com/office/drawing/2014/main" id="{4A1519BA-B70E-44D4-B5A5-CA9A6AD0B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4617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7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7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7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7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7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7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7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7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7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27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7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27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27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277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277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277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277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40B8B378-F121-4511-B470-A0CA492B4B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6985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2400" b="1">
                <a:solidFill>
                  <a:srgbClr val="343133"/>
                </a:solidFill>
              </a:rPr>
              <a:t>Qingdao, China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26C721A7-2B46-4861-A29D-B1E8435104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1050" y="1733550"/>
            <a:ext cx="567055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vantGarde Md BT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Ø"/>
              <a:defRPr sz="2800">
                <a:solidFill>
                  <a:schemeClr val="tx1"/>
                </a:solidFill>
                <a:latin typeface="AvantGarde Md BT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vantGarde Md BT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vantGarde Md BT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vantGarde Md B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vantGarde Md B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vantGarde Md B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vantGarde Md B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vantGarde Md BT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  <a:buClrTx/>
              <a:buFont typeface="Wingdings" panose="05000000000000000000" pitchFamily="2" charset="2"/>
              <a:buChar char="§"/>
            </a:pPr>
            <a:r>
              <a:rPr lang="en-US" altLang="en-US" sz="1600" b="1">
                <a:solidFill>
                  <a:srgbClr val="5F5F5F"/>
                </a:solidFill>
                <a:latin typeface="Arial" panose="020B0604020202020204" pitchFamily="34" charset="0"/>
              </a:rPr>
              <a:t>Commissioning Date:   March 2012 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  <a:buClrTx/>
              <a:buFont typeface="Wingdings" panose="05000000000000000000" pitchFamily="2" charset="2"/>
              <a:buChar char="§"/>
            </a:pPr>
            <a:r>
              <a:rPr lang="en-US" altLang="en-US" sz="1600" b="1">
                <a:solidFill>
                  <a:srgbClr val="5F5F5F"/>
                </a:solidFill>
                <a:latin typeface="Arial" panose="020B0604020202020204" pitchFamily="34" charset="0"/>
              </a:rPr>
              <a:t>System Design: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  <a:buClrTx/>
              <a:buFont typeface="Wingdings" panose="05000000000000000000" pitchFamily="2" charset="2"/>
              <a:buChar char="§"/>
            </a:pP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</a:rPr>
              <a:t>3 Shafts - 3.2 meters in diameter by 92 meters deep</a:t>
            </a:r>
          </a:p>
          <a:p>
            <a:pPr lvl="1" algn="just" eaLnBrk="1" hangingPunct="1">
              <a:lnSpc>
                <a:spcPct val="90000"/>
              </a:lnSpc>
              <a:spcBef>
                <a:spcPct val="50000"/>
              </a:spcBef>
              <a:buClrTx/>
              <a:buFont typeface="Wingdings" panose="05000000000000000000" pitchFamily="2" charset="2"/>
              <a:buChar char="§"/>
            </a:pP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</a:rPr>
              <a:t>40,000 m</a:t>
            </a:r>
            <a:r>
              <a:rPr lang="en-US" altLang="en-US" sz="1400" baseline="30000">
                <a:solidFill>
                  <a:srgbClr val="5F5F5F"/>
                </a:solidFill>
                <a:latin typeface="Arial" panose="020B0604020202020204" pitchFamily="34" charset="0"/>
              </a:rPr>
              <a:t>3</a:t>
            </a: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</a:rPr>
              <a:t>/day (10.6 MGD)</a:t>
            </a:r>
          </a:p>
          <a:p>
            <a:pPr lvl="1" algn="just" eaLnBrk="1" hangingPunct="1">
              <a:lnSpc>
                <a:spcPct val="90000"/>
              </a:lnSpc>
              <a:spcBef>
                <a:spcPct val="50000"/>
              </a:spcBef>
              <a:buClrTx/>
              <a:buFont typeface="Wingdings" panose="05000000000000000000" pitchFamily="2" charset="2"/>
              <a:buChar char="§"/>
            </a:pP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</a:rPr>
              <a:t>Carbon Loading -&gt; 300 mg/L BOD</a:t>
            </a:r>
            <a:r>
              <a:rPr lang="en-US" altLang="en-US" sz="1400" baseline="-25000">
                <a:solidFill>
                  <a:srgbClr val="5F5F5F"/>
                </a:solidFill>
                <a:latin typeface="Arial" panose="020B0604020202020204" pitchFamily="34" charset="0"/>
              </a:rPr>
              <a:t>5</a:t>
            </a: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</a:rPr>
              <a:t>, 400 mg/L TSS</a:t>
            </a:r>
          </a:p>
          <a:p>
            <a:pPr lvl="1" algn="just" eaLnBrk="1" hangingPunct="1">
              <a:lnSpc>
                <a:spcPct val="90000"/>
              </a:lnSpc>
              <a:spcBef>
                <a:spcPct val="50000"/>
              </a:spcBef>
              <a:buClrTx/>
              <a:buFont typeface="Wingdings" panose="05000000000000000000" pitchFamily="2" charset="2"/>
              <a:buChar char="§"/>
            </a:pP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</a:rPr>
              <a:t>Nutrient Loading -&gt; 45 mg/L TN, 35 mg/L NH</a:t>
            </a:r>
            <a:r>
              <a:rPr lang="en-US" altLang="en-US" sz="1400" baseline="-25000">
                <a:solidFill>
                  <a:srgbClr val="5F5F5F"/>
                </a:solidFill>
                <a:latin typeface="Arial" panose="020B0604020202020204" pitchFamily="34" charset="0"/>
              </a:rPr>
              <a:t>4</a:t>
            </a: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</a:rPr>
              <a:t>-N, 8 mg/L TP</a:t>
            </a:r>
          </a:p>
          <a:p>
            <a:pPr lvl="1" algn="just" eaLnBrk="1" hangingPunct="1">
              <a:lnSpc>
                <a:spcPct val="90000"/>
              </a:lnSpc>
              <a:spcBef>
                <a:spcPct val="50000"/>
              </a:spcBef>
              <a:buClrTx/>
              <a:buFont typeface="Wingdings" panose="05000000000000000000" pitchFamily="2" charset="2"/>
              <a:buChar char="§"/>
            </a:pP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</a:rPr>
              <a:t>180,000 PE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  <a:buClrTx/>
              <a:buFont typeface="Wingdings" panose="05000000000000000000" pitchFamily="2" charset="2"/>
              <a:buChar char="§"/>
            </a:pPr>
            <a:r>
              <a:rPr lang="en-US" altLang="en-US" sz="1600" b="1">
                <a:solidFill>
                  <a:srgbClr val="5F5F5F"/>
                </a:solidFill>
                <a:latin typeface="Arial" panose="020B0604020202020204" pitchFamily="34" charset="0"/>
              </a:rPr>
              <a:t>Effluent Standards:</a:t>
            </a:r>
          </a:p>
          <a:p>
            <a:pPr lvl="1" algn="just" eaLnBrk="1" hangingPunct="1">
              <a:lnSpc>
                <a:spcPct val="90000"/>
              </a:lnSpc>
              <a:spcBef>
                <a:spcPct val="50000"/>
              </a:spcBef>
              <a:buClrTx/>
              <a:buFont typeface="Wingdings" panose="05000000000000000000" pitchFamily="2" charset="2"/>
              <a:buChar char="§"/>
            </a:pP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</a:t>
            </a: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</a:rPr>
              <a:t> 10 mg/L BOD</a:t>
            </a:r>
            <a:r>
              <a:rPr lang="en-US" altLang="en-US" sz="1400" baseline="-25000">
                <a:solidFill>
                  <a:srgbClr val="5F5F5F"/>
                </a:solidFill>
                <a:latin typeface="Arial" panose="020B0604020202020204" pitchFamily="34" charset="0"/>
              </a:rPr>
              <a:t>5</a:t>
            </a: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</a:t>
            </a: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</a:rPr>
              <a:t> 10 mg/L TSS, </a:t>
            </a: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</a:t>
            </a: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</a:rPr>
              <a:t> 15 mg/L TN, </a:t>
            </a: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</a:t>
            </a: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</a:rPr>
              <a:t> 5 mg/L NH</a:t>
            </a:r>
            <a:r>
              <a:rPr lang="en-US" altLang="en-US" sz="1400" baseline="-25000">
                <a:solidFill>
                  <a:srgbClr val="5F5F5F"/>
                </a:solidFill>
                <a:latin typeface="Arial" panose="020B0604020202020204" pitchFamily="34" charset="0"/>
              </a:rPr>
              <a:t>4</a:t>
            </a: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</a:rPr>
              <a:t>-N, </a:t>
            </a: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</a:t>
            </a: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</a:rPr>
              <a:t> 0.5 mg/L TP (Class A Effluent)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Tx/>
              <a:buFont typeface="Wingdings" panose="05000000000000000000" pitchFamily="2" charset="2"/>
              <a:buChar char="§"/>
            </a:pPr>
            <a:r>
              <a:rPr lang="en-US" altLang="en-US" sz="1600" b="1">
                <a:solidFill>
                  <a:srgbClr val="5F5F5F"/>
                </a:solidFill>
                <a:latin typeface="Arial" panose="020B0604020202020204" pitchFamily="34" charset="0"/>
              </a:rPr>
              <a:t>Effluent Achieved:</a:t>
            </a:r>
          </a:p>
          <a:p>
            <a:pPr lvl="1" eaLnBrk="1" hangingPunct="1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</a:t>
            </a: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</a:rPr>
              <a:t> 5 mg/L BOD</a:t>
            </a:r>
            <a:r>
              <a:rPr lang="en-US" altLang="en-US" sz="1400" baseline="-25000">
                <a:solidFill>
                  <a:srgbClr val="5F5F5F"/>
                </a:solidFill>
                <a:latin typeface="Arial" panose="020B0604020202020204" pitchFamily="34" charset="0"/>
              </a:rPr>
              <a:t>5</a:t>
            </a: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</a:t>
            </a: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</a:rPr>
              <a:t> 10 mg/L TSS, </a:t>
            </a: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</a:t>
            </a: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</a:rPr>
              <a:t> 7mg/L TN, </a:t>
            </a: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</a:t>
            </a: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</a:rPr>
              <a:t> 1 mg/L NH</a:t>
            </a:r>
            <a:r>
              <a:rPr lang="en-US" altLang="en-US" sz="1400" baseline="-25000">
                <a:solidFill>
                  <a:srgbClr val="5F5F5F"/>
                </a:solidFill>
                <a:latin typeface="Arial" panose="020B0604020202020204" pitchFamily="34" charset="0"/>
              </a:rPr>
              <a:t>4</a:t>
            </a: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</a:rPr>
              <a:t>-N, </a:t>
            </a: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</a:t>
            </a: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</a:rPr>
              <a:t> 0.25 mg/L TP 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en-US" altLang="en-US" sz="1600" b="1">
                <a:solidFill>
                  <a:srgbClr val="5F5F5F"/>
                </a:solidFill>
                <a:latin typeface="Arial" panose="020B0604020202020204" pitchFamily="34" charset="0"/>
              </a:rPr>
              <a:t>Treats mixed domestic and petrochemical wastewater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Tx/>
              <a:buFont typeface="Wingdings" panose="05000000000000000000" pitchFamily="2" charset="2"/>
              <a:buChar char="§"/>
            </a:pPr>
            <a:r>
              <a:rPr lang="en-US" altLang="en-US" sz="1600" b="1">
                <a:solidFill>
                  <a:srgbClr val="5F5F5F"/>
                </a:solidFill>
                <a:latin typeface="Arial" panose="020B0604020202020204" pitchFamily="34" charset="0"/>
              </a:rPr>
              <a:t>Discharges to ecologically sensitive Yellow Sea</a:t>
            </a:r>
          </a:p>
        </p:txBody>
      </p:sp>
      <p:pic>
        <p:nvPicPr>
          <p:cNvPr id="31748" name="Picture 7" descr="IMG_4120">
            <a:extLst>
              <a:ext uri="{FF2B5EF4-FFF2-40B4-BE49-F238E27FC236}">
                <a16:creationId xmlns:a16="http://schemas.microsoft.com/office/drawing/2014/main" id="{0DFDC7D2-CDAC-4B15-8C1E-EECDD95F08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267200"/>
            <a:ext cx="3124200" cy="234315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9" name="Picture 2">
            <a:extLst>
              <a:ext uri="{FF2B5EF4-FFF2-40B4-BE49-F238E27FC236}">
                <a16:creationId xmlns:a16="http://schemas.microsoft.com/office/drawing/2014/main" id="{939F8F02-3BDB-4EE1-907A-437AD88682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1841500"/>
            <a:ext cx="3111500" cy="23336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1750" name="Picture 4" descr="NORAM Engineering and Constructors Ltd.">
            <a:hlinkClick r:id="rId5"/>
            <a:extLst>
              <a:ext uri="{FF2B5EF4-FFF2-40B4-BE49-F238E27FC236}">
                <a16:creationId xmlns:a16="http://schemas.microsoft.com/office/drawing/2014/main" id="{05BCF2EE-0060-400E-ADE0-0EDCCC3977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43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2" descr="homepage_banner">
            <a:extLst>
              <a:ext uri="{FF2B5EF4-FFF2-40B4-BE49-F238E27FC236}">
                <a16:creationId xmlns:a16="http://schemas.microsoft.com/office/drawing/2014/main" id="{0D7E0233-50AA-4318-9206-8CF772F1C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112"/>
          <a:stretch>
            <a:fillRect/>
          </a:stretch>
        </p:blipFill>
        <p:spPr bwMode="auto">
          <a:xfrm>
            <a:off x="1143000" y="0"/>
            <a:ext cx="8001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>
    <p:zoom dir="in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CEE813CD-2EA3-44E4-B03E-B92A29248D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6858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2400" b="1">
                <a:solidFill>
                  <a:srgbClr val="343133"/>
                </a:solidFill>
              </a:rPr>
              <a:t>Dawson City, Canada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2F123B1D-0CDC-464C-9CD6-F6C83CF484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1050" y="1600200"/>
            <a:ext cx="567055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vantGarde Md BT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Ø"/>
              <a:defRPr sz="2800">
                <a:solidFill>
                  <a:schemeClr val="tx1"/>
                </a:solidFill>
                <a:latin typeface="AvantGarde Md BT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vantGarde Md BT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vantGarde Md BT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vantGarde Md B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vantGarde Md B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vantGarde Md B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vantGarde Md B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vantGarde Md BT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  <a:buClrTx/>
              <a:buFont typeface="Wingdings" panose="05000000000000000000" pitchFamily="2" charset="2"/>
              <a:buChar char="§"/>
            </a:pPr>
            <a:r>
              <a:rPr lang="en-US" altLang="en-US" sz="1600" b="1">
                <a:solidFill>
                  <a:srgbClr val="5F5F5F"/>
                </a:solidFill>
                <a:latin typeface="Arial" panose="020B0604020202020204" pitchFamily="34" charset="0"/>
              </a:rPr>
              <a:t>Commissioning Date:   August, 2012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  <a:buClrTx/>
              <a:buFont typeface="Wingdings" panose="05000000000000000000" pitchFamily="2" charset="2"/>
              <a:buChar char="§"/>
            </a:pPr>
            <a:r>
              <a:rPr lang="en-US" altLang="en-US" sz="1600" b="1">
                <a:solidFill>
                  <a:srgbClr val="5F5F5F"/>
                </a:solidFill>
                <a:latin typeface="Arial" panose="020B0604020202020204" pitchFamily="34" charset="0"/>
              </a:rPr>
              <a:t>System Design: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  <a:buClrTx/>
              <a:buFont typeface="Wingdings" panose="05000000000000000000" pitchFamily="2" charset="2"/>
              <a:buChar char="§"/>
            </a:pP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</a:rPr>
              <a:t>2 Shafts - 1 meter in diameter by 92 meters deep</a:t>
            </a:r>
          </a:p>
          <a:p>
            <a:pPr lvl="1" algn="just" eaLnBrk="1" hangingPunct="1">
              <a:lnSpc>
                <a:spcPct val="90000"/>
              </a:lnSpc>
              <a:spcBef>
                <a:spcPct val="50000"/>
              </a:spcBef>
              <a:buClrTx/>
              <a:buFont typeface="Wingdings" panose="05000000000000000000" pitchFamily="2" charset="2"/>
              <a:buChar char="§"/>
            </a:pP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</a:rPr>
              <a:t>2,500 m</a:t>
            </a:r>
            <a:r>
              <a:rPr lang="en-US" altLang="en-US" sz="1400" baseline="30000">
                <a:solidFill>
                  <a:srgbClr val="5F5F5F"/>
                </a:solidFill>
                <a:latin typeface="Arial" panose="020B0604020202020204" pitchFamily="34" charset="0"/>
              </a:rPr>
              <a:t>3</a:t>
            </a: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</a:rPr>
              <a:t>/day </a:t>
            </a:r>
          </a:p>
          <a:p>
            <a:pPr lvl="1" algn="just" eaLnBrk="1" hangingPunct="1">
              <a:lnSpc>
                <a:spcPct val="90000"/>
              </a:lnSpc>
              <a:spcBef>
                <a:spcPct val="50000"/>
              </a:spcBef>
              <a:spcAft>
                <a:spcPct val="15000"/>
              </a:spcAft>
              <a:buClrTx/>
              <a:buFont typeface="Wingdings" panose="05000000000000000000" pitchFamily="2" charset="2"/>
              <a:buChar char="§"/>
            </a:pP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</a:rPr>
              <a:t>158 mg/L BOD</a:t>
            </a:r>
            <a:r>
              <a:rPr lang="en-US" altLang="en-US" sz="1400" baseline="-25000">
                <a:solidFill>
                  <a:srgbClr val="5F5F5F"/>
                </a:solidFill>
                <a:latin typeface="Arial" panose="020B0604020202020204" pitchFamily="34" charset="0"/>
              </a:rPr>
              <a:t>5</a:t>
            </a: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</a:rPr>
              <a:t>, 105 mg/L TSS</a:t>
            </a:r>
          </a:p>
          <a:p>
            <a:pPr lvl="1" algn="just" eaLnBrk="1" hangingPunct="1">
              <a:lnSpc>
                <a:spcPct val="90000"/>
              </a:lnSpc>
              <a:spcBef>
                <a:spcPct val="50000"/>
              </a:spcBef>
              <a:buClrTx/>
              <a:buFont typeface="Wingdings" panose="05000000000000000000" pitchFamily="2" charset="2"/>
              <a:buChar char="§"/>
            </a:pP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</a:rPr>
              <a:t>4,000 PE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  <a:buClrTx/>
              <a:buFont typeface="Wingdings" panose="05000000000000000000" pitchFamily="2" charset="2"/>
              <a:buChar char="§"/>
            </a:pPr>
            <a:r>
              <a:rPr lang="en-US" altLang="en-US" sz="1600" b="1">
                <a:solidFill>
                  <a:srgbClr val="5F5F5F"/>
                </a:solidFill>
                <a:latin typeface="Arial" panose="020B0604020202020204" pitchFamily="34" charset="0"/>
              </a:rPr>
              <a:t>Effluent Standards:</a:t>
            </a:r>
          </a:p>
          <a:p>
            <a:pPr lvl="1" algn="just" eaLnBrk="1" hangingPunct="1">
              <a:lnSpc>
                <a:spcPct val="90000"/>
              </a:lnSpc>
              <a:spcBef>
                <a:spcPct val="50000"/>
              </a:spcBef>
              <a:spcAft>
                <a:spcPct val="15000"/>
              </a:spcAft>
              <a:buClrTx/>
              <a:buFont typeface="Wingdings" panose="05000000000000000000" pitchFamily="2" charset="2"/>
              <a:buChar char="§"/>
            </a:pP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</a:t>
            </a: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</a:rPr>
              <a:t> 25 mg/L BOD</a:t>
            </a:r>
            <a:r>
              <a:rPr lang="en-US" altLang="en-US" sz="1400" baseline="-25000">
                <a:solidFill>
                  <a:srgbClr val="5F5F5F"/>
                </a:solidFill>
                <a:latin typeface="Arial" panose="020B0604020202020204" pitchFamily="34" charset="0"/>
              </a:rPr>
              <a:t>5</a:t>
            </a: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</a:t>
            </a: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</a:rPr>
              <a:t> 25 mg/L TSS, 100% LC</a:t>
            </a:r>
            <a:r>
              <a:rPr lang="en-US" altLang="en-US" sz="1400" baseline="-25000">
                <a:solidFill>
                  <a:srgbClr val="5F5F5F"/>
                </a:solidFill>
                <a:latin typeface="Arial" panose="020B0604020202020204" pitchFamily="34" charset="0"/>
              </a:rPr>
              <a:t>50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Tx/>
              <a:buFont typeface="Wingdings" panose="05000000000000000000" pitchFamily="2" charset="2"/>
              <a:buChar char="§"/>
            </a:pPr>
            <a:r>
              <a:rPr lang="en-US" altLang="en-US" sz="1600" b="1">
                <a:solidFill>
                  <a:srgbClr val="5F5F5F"/>
                </a:solidFill>
                <a:latin typeface="Arial" panose="020B0604020202020204" pitchFamily="34" charset="0"/>
              </a:rPr>
              <a:t>Effluent Achieved: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  <a:buClrTx/>
              <a:buFont typeface="Wingdings" panose="05000000000000000000" pitchFamily="2" charset="2"/>
              <a:buChar char="§"/>
            </a:pP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</a:t>
            </a: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</a:rPr>
              <a:t> 10 mg/L BOD</a:t>
            </a:r>
            <a:r>
              <a:rPr lang="en-US" altLang="en-US" sz="1400" baseline="-25000">
                <a:solidFill>
                  <a:srgbClr val="5F5F5F"/>
                </a:solidFill>
                <a:latin typeface="Arial" panose="020B0604020202020204" pitchFamily="34" charset="0"/>
              </a:rPr>
              <a:t>5</a:t>
            </a: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</a:t>
            </a: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</a:rPr>
              <a:t> 15 mg/L TSS, 100% LC</a:t>
            </a:r>
            <a:r>
              <a:rPr lang="en-US" altLang="en-US" sz="1400" baseline="-25000">
                <a:solidFill>
                  <a:srgbClr val="5F5F5F"/>
                </a:solidFill>
                <a:latin typeface="Arial" panose="020B0604020202020204" pitchFamily="34" charset="0"/>
              </a:rPr>
              <a:t>50</a:t>
            </a:r>
            <a:endParaRPr lang="en-US" altLang="en-US" sz="1400">
              <a:solidFill>
                <a:srgbClr val="5F5F5F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Tx/>
              <a:buFont typeface="Wingdings" panose="05000000000000000000" pitchFamily="2" charset="2"/>
              <a:buChar char="§"/>
            </a:pPr>
            <a:r>
              <a:rPr lang="en-US" altLang="en-US" sz="1600" b="1">
                <a:solidFill>
                  <a:srgbClr val="5F5F5F"/>
                </a:solidFill>
                <a:latin typeface="Arial" panose="020B0604020202020204" pitchFamily="34" charset="0"/>
              </a:rPr>
              <a:t>Completely enclosed design due to harsh winter conditions (designed for - 60°C)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Tx/>
              <a:buFont typeface="Wingdings" panose="05000000000000000000" pitchFamily="2" charset="2"/>
              <a:buChar char="§"/>
            </a:pPr>
            <a:r>
              <a:rPr lang="en-US" altLang="en-US" sz="1600" b="1">
                <a:solidFill>
                  <a:srgbClr val="5F5F5F"/>
                </a:solidFill>
                <a:latin typeface="Arial" panose="020B0604020202020204" pitchFamily="34" charset="0"/>
              </a:rPr>
              <a:t>Integrated heat recovery and biomass boiler to help offset energy requirements of the HVAC system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Tx/>
              <a:buFont typeface="Wingdings" panose="05000000000000000000" pitchFamily="2" charset="2"/>
              <a:buChar char="§"/>
            </a:pPr>
            <a:r>
              <a:rPr lang="en-US" altLang="en-US" sz="1600" b="1">
                <a:solidFill>
                  <a:srgbClr val="5F5F5F"/>
                </a:solidFill>
                <a:latin typeface="Arial" panose="020B0604020202020204" pitchFamily="34" charset="0"/>
              </a:rPr>
              <a:t>Discharges to Yukon River (international waterway)</a:t>
            </a:r>
          </a:p>
        </p:txBody>
      </p:sp>
      <p:pic>
        <p:nvPicPr>
          <p:cNvPr id="32772" name="Picture 4" descr="NORAM Engineering and Constructors Ltd.">
            <a:hlinkClick r:id="rId3"/>
            <a:extLst>
              <a:ext uri="{FF2B5EF4-FFF2-40B4-BE49-F238E27FC236}">
                <a16:creationId xmlns:a16="http://schemas.microsoft.com/office/drawing/2014/main" id="{1F0CA358-892C-49F9-9808-55D2D8783C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43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2" descr="homepage_banner">
            <a:extLst>
              <a:ext uri="{FF2B5EF4-FFF2-40B4-BE49-F238E27FC236}">
                <a16:creationId xmlns:a16="http://schemas.microsoft.com/office/drawing/2014/main" id="{84D86E12-9E7F-444B-9F71-6946E9DA1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112"/>
          <a:stretch>
            <a:fillRect/>
          </a:stretch>
        </p:blipFill>
        <p:spPr bwMode="auto">
          <a:xfrm>
            <a:off x="1143000" y="0"/>
            <a:ext cx="8001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5">
            <a:extLst>
              <a:ext uri="{FF2B5EF4-FFF2-40B4-BE49-F238E27FC236}">
                <a16:creationId xmlns:a16="http://schemas.microsoft.com/office/drawing/2014/main" id="{6730C651-66AD-470A-9E5F-DDF6F028D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3173413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5" name="Picture 6">
            <a:extLst>
              <a:ext uri="{FF2B5EF4-FFF2-40B4-BE49-F238E27FC236}">
                <a16:creationId xmlns:a16="http://schemas.microsoft.com/office/drawing/2014/main" id="{7ED43F09-D1FB-4316-9224-050A21CB10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3438" y="3962400"/>
            <a:ext cx="4006851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>
    <p:zoom dir="in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4" descr="NORAM Engineering and Constructors Ltd.">
            <a:hlinkClick r:id="rId2"/>
            <a:extLst>
              <a:ext uri="{FF2B5EF4-FFF2-40B4-BE49-F238E27FC236}">
                <a16:creationId xmlns:a16="http://schemas.microsoft.com/office/drawing/2014/main" id="{168041DD-FBA6-4CC8-B8C5-F13E4ADC62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43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2" descr="homepage_banner">
            <a:extLst>
              <a:ext uri="{FF2B5EF4-FFF2-40B4-BE49-F238E27FC236}">
                <a16:creationId xmlns:a16="http://schemas.microsoft.com/office/drawing/2014/main" id="{C1044BAB-95F2-484C-A1AC-B43224109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112"/>
          <a:stretch>
            <a:fillRect/>
          </a:stretch>
        </p:blipFill>
        <p:spPr bwMode="auto">
          <a:xfrm>
            <a:off x="1143000" y="0"/>
            <a:ext cx="8001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1F2997EA-B4DF-486F-88D5-63CFC4F72A2C}"/>
              </a:ext>
            </a:extLst>
          </p:cNvPr>
          <p:cNvSpPr txBox="1">
            <a:spLocks noChangeArrowheads="1"/>
          </p:cNvSpPr>
          <p:nvPr/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vantGarde Md BT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vantGarde Md BT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vantGarde Md BT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vantGarde Md BT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vantGarde Md BT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vantGarde Md BT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vantGarde Md BT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vantGarde Md BT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  <a:defRPr/>
            </a:pPr>
            <a:endParaRPr lang="en-US" altLang="en-US" sz="2400" b="1" kern="0" dirty="0">
              <a:solidFill>
                <a:srgbClr val="343133"/>
              </a:solidFill>
            </a:endParaRPr>
          </a:p>
          <a:p>
            <a:pPr eaLnBrk="1" hangingPunct="1">
              <a:lnSpc>
                <a:spcPct val="100000"/>
              </a:lnSpc>
              <a:buClrTx/>
              <a:buFontTx/>
              <a:buNone/>
              <a:defRPr/>
            </a:pPr>
            <a:r>
              <a:rPr lang="en-US" altLang="en-US" sz="2400" b="1" kern="0" dirty="0" err="1">
                <a:solidFill>
                  <a:srgbClr val="343133"/>
                </a:solidFill>
              </a:rPr>
              <a:t>Huchems</a:t>
            </a:r>
            <a:r>
              <a:rPr lang="en-US" altLang="en-US" sz="2400" b="1" kern="0" dirty="0">
                <a:solidFill>
                  <a:srgbClr val="343133"/>
                </a:solidFill>
              </a:rPr>
              <a:t> MNB, Korea</a:t>
            </a:r>
          </a:p>
        </p:txBody>
      </p:sp>
      <p:sp>
        <p:nvSpPr>
          <p:cNvPr id="33797" name="Rectangle 3">
            <a:extLst>
              <a:ext uri="{FF2B5EF4-FFF2-40B4-BE49-F238E27FC236}">
                <a16:creationId xmlns:a16="http://schemas.microsoft.com/office/drawing/2014/main" id="{E00B3E05-8333-45A1-A6F2-9CAFDEB98A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1050" y="1778000"/>
            <a:ext cx="567055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vantGarde Md BT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Ø"/>
              <a:defRPr sz="2800">
                <a:solidFill>
                  <a:schemeClr val="tx1"/>
                </a:solidFill>
                <a:latin typeface="AvantGarde Md BT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vantGarde Md BT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vantGarde Md BT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vantGarde Md B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vantGarde Md B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vantGarde Md B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vantGarde Md B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vantGarde Md BT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  <a:buClrTx/>
              <a:buFont typeface="Wingdings" panose="05000000000000000000" pitchFamily="2" charset="2"/>
              <a:buChar char="§"/>
            </a:pPr>
            <a:r>
              <a:rPr lang="en-US" altLang="en-US" sz="1600" b="1">
                <a:solidFill>
                  <a:srgbClr val="5F5F5F"/>
                </a:solidFill>
                <a:latin typeface="Arial" panose="020B0604020202020204" pitchFamily="34" charset="0"/>
              </a:rPr>
              <a:t>MBBR - DAF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Tx/>
              <a:buFont typeface="Wingdings" panose="05000000000000000000" pitchFamily="2" charset="2"/>
              <a:buChar char="§"/>
            </a:pPr>
            <a:r>
              <a:rPr lang="en-US" altLang="en-US" sz="1600" b="1">
                <a:solidFill>
                  <a:srgbClr val="5F5F5F"/>
                </a:solidFill>
                <a:latin typeface="Arial" panose="020B0604020202020204" pitchFamily="34" charset="0"/>
              </a:rPr>
              <a:t>Commissioning Date:   August, 2009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  <a:buClrTx/>
              <a:buFont typeface="Wingdings" panose="05000000000000000000" pitchFamily="2" charset="2"/>
              <a:buChar char="§"/>
            </a:pPr>
            <a:r>
              <a:rPr lang="en-US" altLang="en-US" sz="1600" b="1">
                <a:solidFill>
                  <a:srgbClr val="5F5F5F"/>
                </a:solidFill>
                <a:latin typeface="Arial" panose="020B0604020202020204" pitchFamily="34" charset="0"/>
              </a:rPr>
              <a:t>System Design:</a:t>
            </a:r>
          </a:p>
          <a:p>
            <a:pPr lvl="1" algn="just" eaLnBrk="1" hangingPunct="1">
              <a:lnSpc>
                <a:spcPct val="90000"/>
              </a:lnSpc>
              <a:spcBef>
                <a:spcPct val="50000"/>
              </a:spcBef>
              <a:buClrTx/>
              <a:buFont typeface="Wingdings" panose="05000000000000000000" pitchFamily="2" charset="2"/>
              <a:buChar char="§"/>
            </a:pP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</a:rPr>
              <a:t>TDZ - Buffer tanks – Denitrifying/Nitrifying MBBR - DAF</a:t>
            </a:r>
          </a:p>
          <a:p>
            <a:pPr lvl="1" algn="just" eaLnBrk="1" hangingPunct="1">
              <a:lnSpc>
                <a:spcPct val="90000"/>
              </a:lnSpc>
              <a:spcBef>
                <a:spcPct val="50000"/>
              </a:spcBef>
              <a:buClrTx/>
              <a:buFont typeface="Wingdings" panose="05000000000000000000" pitchFamily="2" charset="2"/>
              <a:buChar char="§"/>
            </a:pP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</a:rPr>
              <a:t>528 m3/d</a:t>
            </a:r>
          </a:p>
          <a:p>
            <a:pPr lvl="1" algn="just" eaLnBrk="1" hangingPunct="1">
              <a:lnSpc>
                <a:spcPct val="90000"/>
              </a:lnSpc>
              <a:spcBef>
                <a:spcPct val="50000"/>
              </a:spcBef>
              <a:spcAft>
                <a:spcPct val="15000"/>
              </a:spcAft>
              <a:buClrTx/>
              <a:buFont typeface="Wingdings" panose="05000000000000000000" pitchFamily="2" charset="2"/>
              <a:buChar char="§"/>
            </a:pP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</a:rPr>
              <a:t>2700 mg/L COD, 850 mg/L Total N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  <a:buClrTx/>
              <a:buFont typeface="Wingdings" panose="05000000000000000000" pitchFamily="2" charset="2"/>
              <a:buChar char="§"/>
            </a:pPr>
            <a:r>
              <a:rPr lang="en-US" altLang="en-US" sz="1600" b="1">
                <a:solidFill>
                  <a:srgbClr val="5F5F5F"/>
                </a:solidFill>
                <a:latin typeface="Arial" panose="020B0604020202020204" pitchFamily="34" charset="0"/>
              </a:rPr>
              <a:t>Effluent Standards:</a:t>
            </a:r>
          </a:p>
          <a:p>
            <a:pPr lvl="1" algn="just" eaLnBrk="1" hangingPunct="1">
              <a:lnSpc>
                <a:spcPct val="90000"/>
              </a:lnSpc>
              <a:spcBef>
                <a:spcPct val="50000"/>
              </a:spcBef>
              <a:spcAft>
                <a:spcPct val="15000"/>
              </a:spcAft>
              <a:buClrTx/>
              <a:buFont typeface="Wingdings" panose="05000000000000000000" pitchFamily="2" charset="2"/>
              <a:buChar char="§"/>
            </a:pP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</a:t>
            </a: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</a:rPr>
              <a:t> 300 mg/L BOD</a:t>
            </a:r>
            <a:r>
              <a:rPr lang="en-US" altLang="en-US" sz="1400" baseline="-25000">
                <a:solidFill>
                  <a:srgbClr val="5F5F5F"/>
                </a:solidFill>
                <a:latin typeface="Arial" panose="020B0604020202020204" pitchFamily="34" charset="0"/>
              </a:rPr>
              <a:t>5</a:t>
            </a: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</a:t>
            </a: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</a:rPr>
              <a:t> 80 mg/L Total N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  <a:buClrTx/>
              <a:buFont typeface="Wingdings" panose="05000000000000000000" pitchFamily="2" charset="2"/>
              <a:buChar char="§"/>
            </a:pPr>
            <a:r>
              <a:rPr lang="en-US" altLang="en-US" sz="1600" b="1">
                <a:solidFill>
                  <a:srgbClr val="5F5F5F"/>
                </a:solidFill>
                <a:latin typeface="Arial" panose="020B0604020202020204" pitchFamily="34" charset="0"/>
              </a:rPr>
              <a:t>Effluent Achieved:</a:t>
            </a:r>
          </a:p>
          <a:p>
            <a:pPr lvl="1" algn="just" eaLnBrk="1" hangingPunct="1">
              <a:lnSpc>
                <a:spcPct val="90000"/>
              </a:lnSpc>
              <a:spcBef>
                <a:spcPct val="50000"/>
              </a:spcBef>
              <a:spcAft>
                <a:spcPct val="15000"/>
              </a:spcAft>
              <a:buClrTx/>
              <a:buFont typeface="Wingdings" panose="05000000000000000000" pitchFamily="2" charset="2"/>
              <a:buChar char="§"/>
            </a:pP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</a:t>
            </a: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</a:rPr>
              <a:t> 100 mg/L BOD</a:t>
            </a:r>
            <a:r>
              <a:rPr lang="en-US" altLang="en-US" sz="1400" baseline="-25000">
                <a:solidFill>
                  <a:srgbClr val="5F5F5F"/>
                </a:solidFill>
                <a:latin typeface="Arial" panose="020B0604020202020204" pitchFamily="34" charset="0"/>
              </a:rPr>
              <a:t>5</a:t>
            </a: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</a:t>
            </a:r>
            <a:r>
              <a:rPr lang="en-US" altLang="en-US" sz="1400">
                <a:solidFill>
                  <a:srgbClr val="5F5F5F"/>
                </a:solidFill>
                <a:latin typeface="Arial" panose="020B0604020202020204" pitchFamily="34" charset="0"/>
              </a:rPr>
              <a:t> 50 mg/L Total N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  <a:spcAft>
                <a:spcPct val="15000"/>
              </a:spcAft>
              <a:buClrTx/>
              <a:buFont typeface="Wingdings" panose="05000000000000000000" pitchFamily="2" charset="2"/>
              <a:buChar char="§"/>
            </a:pPr>
            <a:r>
              <a:rPr lang="en-US" altLang="en-US" sz="1600" b="1">
                <a:solidFill>
                  <a:srgbClr val="5F5F5F"/>
                </a:solidFill>
                <a:latin typeface="Arial" panose="020B0604020202020204" pitchFamily="34" charset="0"/>
              </a:rPr>
              <a:t>Pre-treats MNB plant wastewater for discharge to municipal sanitary sewer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  <a:spcAft>
                <a:spcPct val="15000"/>
              </a:spcAft>
              <a:buClrTx/>
              <a:buFont typeface="Wingdings" panose="05000000000000000000" pitchFamily="2" charset="2"/>
              <a:buChar char="§"/>
            </a:pPr>
            <a:r>
              <a:rPr lang="en-US" altLang="en-US" sz="1600" b="1">
                <a:solidFill>
                  <a:srgbClr val="5F5F5F"/>
                </a:solidFill>
                <a:latin typeface="Arial" panose="020B0604020202020204" pitchFamily="34" charset="0"/>
              </a:rPr>
              <a:t>Laboratory pilot testing was undertaken to prove capability of selected design to meet required effluent quality</a:t>
            </a:r>
          </a:p>
          <a:p>
            <a:pPr lvl="1" algn="just" eaLnBrk="1" hangingPunct="1">
              <a:lnSpc>
                <a:spcPct val="90000"/>
              </a:lnSpc>
              <a:spcBef>
                <a:spcPct val="50000"/>
              </a:spcBef>
              <a:spcAft>
                <a:spcPct val="15000"/>
              </a:spcAft>
              <a:buClrTx/>
              <a:buFont typeface="Wingdings" panose="05000000000000000000" pitchFamily="2" charset="2"/>
              <a:buChar char="§"/>
            </a:pPr>
            <a:endParaRPr lang="en-US" altLang="en-US" sz="1400">
              <a:solidFill>
                <a:srgbClr val="5F5F5F"/>
              </a:solidFill>
              <a:latin typeface="Arial" panose="020B0604020202020204" pitchFamily="34" charset="0"/>
            </a:endParaRPr>
          </a:p>
          <a:p>
            <a:pPr lvl="1" algn="just" eaLnBrk="1" hangingPunct="1">
              <a:lnSpc>
                <a:spcPct val="90000"/>
              </a:lnSpc>
              <a:spcBef>
                <a:spcPct val="50000"/>
              </a:spcBef>
              <a:spcAft>
                <a:spcPct val="15000"/>
              </a:spcAft>
              <a:buClrTx/>
              <a:buFont typeface="Wingdings" panose="05000000000000000000" pitchFamily="2" charset="2"/>
              <a:buChar char="§"/>
            </a:pPr>
            <a:endParaRPr lang="en-US" altLang="en-US" sz="1400">
              <a:solidFill>
                <a:srgbClr val="5F5F5F"/>
              </a:solidFill>
              <a:latin typeface="Arial" panose="020B0604020202020204" pitchFamily="34" charset="0"/>
            </a:endParaRPr>
          </a:p>
          <a:p>
            <a:pPr lvl="1" algn="just" eaLnBrk="1" hangingPunct="1">
              <a:lnSpc>
                <a:spcPct val="90000"/>
              </a:lnSpc>
              <a:spcBef>
                <a:spcPct val="50000"/>
              </a:spcBef>
              <a:spcAft>
                <a:spcPct val="15000"/>
              </a:spcAft>
              <a:buClrTx/>
              <a:buFont typeface="Wingdings" panose="05000000000000000000" pitchFamily="2" charset="2"/>
              <a:buChar char="§"/>
            </a:pPr>
            <a:endParaRPr lang="en-US" altLang="en-US" sz="1400" baseline="-25000">
              <a:solidFill>
                <a:srgbClr val="5F5F5F"/>
              </a:solidFill>
              <a:latin typeface="Arial" panose="020B0604020202020204" pitchFamily="34" charset="0"/>
            </a:endParaRPr>
          </a:p>
          <a:p>
            <a:pPr lvl="1" algn="just" eaLnBrk="1" hangingPunct="1">
              <a:lnSpc>
                <a:spcPct val="90000"/>
              </a:lnSpc>
              <a:spcBef>
                <a:spcPct val="50000"/>
              </a:spcBef>
              <a:spcAft>
                <a:spcPct val="15000"/>
              </a:spcAft>
              <a:buClrTx/>
              <a:buFont typeface="Wingdings" panose="05000000000000000000" pitchFamily="2" charset="2"/>
              <a:buChar char="§"/>
            </a:pPr>
            <a:endParaRPr lang="en-US" altLang="en-US" sz="1400" baseline="-25000">
              <a:solidFill>
                <a:srgbClr val="5F5F5F"/>
              </a:solidFill>
              <a:latin typeface="Arial" panose="020B0604020202020204" pitchFamily="34" charset="0"/>
            </a:endParaRPr>
          </a:p>
        </p:txBody>
      </p:sp>
      <p:pic>
        <p:nvPicPr>
          <p:cNvPr id="33798" name="Picture 2">
            <a:extLst>
              <a:ext uri="{FF2B5EF4-FFF2-40B4-BE49-F238E27FC236}">
                <a16:creationId xmlns:a16="http://schemas.microsoft.com/office/drawing/2014/main" id="{6501C9C5-01DA-4331-B2EF-7DCCC78DBC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3173413" cy="237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3" descr="\\SERVER4\N - Nitration\N - Projects\Closed\N2072 Huchems MNB - Phase 2\G) Commissioning\G.5 Photos\BioSystem Pictures JA\IMG_0559.jpg">
            <a:extLst>
              <a:ext uri="{FF2B5EF4-FFF2-40B4-BE49-F238E27FC236}">
                <a16:creationId xmlns:a16="http://schemas.microsoft.com/office/drawing/2014/main" id="{68CDACA9-3789-4545-9975-77498939E7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76700"/>
            <a:ext cx="3173413" cy="237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4" descr="NORAM Engineering and Constructors Ltd.">
            <a:hlinkClick r:id="rId2"/>
            <a:extLst>
              <a:ext uri="{FF2B5EF4-FFF2-40B4-BE49-F238E27FC236}">
                <a16:creationId xmlns:a16="http://schemas.microsoft.com/office/drawing/2014/main" id="{168041DD-FBA6-4CC8-B8C5-F13E4ADC62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43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2" descr="homepage_banner">
            <a:extLst>
              <a:ext uri="{FF2B5EF4-FFF2-40B4-BE49-F238E27FC236}">
                <a16:creationId xmlns:a16="http://schemas.microsoft.com/office/drawing/2014/main" id="{C1044BAB-95F2-484C-A1AC-B43224109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112"/>
          <a:stretch>
            <a:fillRect/>
          </a:stretch>
        </p:blipFill>
        <p:spPr bwMode="auto">
          <a:xfrm>
            <a:off x="1143000" y="0"/>
            <a:ext cx="8001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1F2997EA-B4DF-486F-88D5-63CFC4F72A2C}"/>
              </a:ext>
            </a:extLst>
          </p:cNvPr>
          <p:cNvSpPr txBox="1">
            <a:spLocks noChangeArrowheads="1"/>
          </p:cNvSpPr>
          <p:nvPr/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vantGarde Md BT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vantGarde Md BT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vantGarde Md BT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vantGarde Md BT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vantGarde Md BT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vantGarde Md BT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vantGarde Md BT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vantGarde Md BT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  <a:defRPr/>
            </a:pPr>
            <a:endParaRPr lang="en-US" altLang="en-US" sz="2400" b="1" kern="0" dirty="0">
              <a:solidFill>
                <a:srgbClr val="343133"/>
              </a:solidFill>
            </a:endParaRPr>
          </a:p>
        </p:txBody>
      </p:sp>
      <p:pic>
        <p:nvPicPr>
          <p:cNvPr id="8" name="Picture 11" descr="Chevron - Marketing Long Shot 01 3500x2333">
            <a:extLst>
              <a:ext uri="{FF2B5EF4-FFF2-40B4-BE49-F238E27FC236}">
                <a16:creationId xmlns:a16="http://schemas.microsoft.com/office/drawing/2014/main" id="{329B4EED-0093-40EC-9AE2-345BC7495D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954" y="1162199"/>
            <a:ext cx="3475653" cy="2317102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55">
            <a:extLst>
              <a:ext uri="{FF2B5EF4-FFF2-40B4-BE49-F238E27FC236}">
                <a16:creationId xmlns:a16="http://schemas.microsoft.com/office/drawing/2014/main" id="{1D1B4566-6631-493D-B37B-FB00591464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045147"/>
            <a:ext cx="3158256" cy="2370337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7" descr="IMG_4221">
            <a:extLst>
              <a:ext uri="{FF2B5EF4-FFF2-40B4-BE49-F238E27FC236}">
                <a16:creationId xmlns:a16="http://schemas.microsoft.com/office/drawing/2014/main" id="{5D521865-F08A-4D33-8BE8-DDBC60FDE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6158" y="1160289"/>
            <a:ext cx="3117709" cy="2338282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" name="Picture 4" descr="DSCN2149">
            <a:extLst>
              <a:ext uri="{FF2B5EF4-FFF2-40B4-BE49-F238E27FC236}">
                <a16:creationId xmlns:a16="http://schemas.microsoft.com/office/drawing/2014/main" id="{780E5E6C-4012-4A3A-891D-74497233F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5611" y="3998707"/>
            <a:ext cx="3158256" cy="2368692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F13E7FB-4CEF-4853-AD90-7E4372385A6F}"/>
              </a:ext>
            </a:extLst>
          </p:cNvPr>
          <p:cNvSpPr/>
          <p:nvPr/>
        </p:nvSpPr>
        <p:spPr>
          <a:xfrm>
            <a:off x="800133" y="3498571"/>
            <a:ext cx="36304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Parkland Refinery, Canada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3241026-FC64-4A5A-AB7F-DC9BB1E80D94}"/>
              </a:ext>
            </a:extLst>
          </p:cNvPr>
          <p:cNvSpPr/>
          <p:nvPr/>
        </p:nvSpPr>
        <p:spPr>
          <a:xfrm>
            <a:off x="5738192" y="3481854"/>
            <a:ext cx="24831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/>
              <a:t>Xingping</a:t>
            </a:r>
            <a:r>
              <a:rPr lang="en-US" sz="2400" dirty="0"/>
              <a:t>, China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4AAB17E-4AFD-4DD9-A5B8-853E4E5EA5F3}"/>
              </a:ext>
            </a:extLst>
          </p:cNvPr>
          <p:cNvSpPr/>
          <p:nvPr/>
        </p:nvSpPr>
        <p:spPr>
          <a:xfrm>
            <a:off x="5076056" y="6405870"/>
            <a:ext cx="36304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ABC Shopping Mall, Brazil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EB43C08-F380-4AD3-AA65-B5785711C78E}"/>
              </a:ext>
            </a:extLst>
          </p:cNvPr>
          <p:cNvSpPr/>
          <p:nvPr/>
        </p:nvSpPr>
        <p:spPr>
          <a:xfrm>
            <a:off x="1333843" y="6415484"/>
            <a:ext cx="28521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Golden Cheese, USA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2A62F0B3-2878-435B-8CDF-DAE0C90D4D6E}"/>
              </a:ext>
            </a:extLst>
          </p:cNvPr>
          <p:cNvSpPr txBox="1">
            <a:spLocks/>
          </p:cNvSpPr>
          <p:nvPr/>
        </p:nvSpPr>
        <p:spPr>
          <a:xfrm>
            <a:off x="612648" y="228600"/>
            <a:ext cx="8153400" cy="9906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CA" sz="2400" b="1"/>
              <a:t>Other Projects</a:t>
            </a:r>
            <a:endParaRPr lang="en-CA" sz="24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9">
            <a:extLst>
              <a:ext uri="{FF2B5EF4-FFF2-40B4-BE49-F238E27FC236}">
                <a16:creationId xmlns:a16="http://schemas.microsoft.com/office/drawing/2014/main" id="{734E6B25-950F-4CCF-9DEE-328F819855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89688" y="1148423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Contract R&amp;D on WW Technologies</a:t>
            </a:r>
          </a:p>
        </p:txBody>
      </p:sp>
      <p:sp>
        <p:nvSpPr>
          <p:cNvPr id="43012" name="Rectangle 11">
            <a:extLst>
              <a:ext uri="{FF2B5EF4-FFF2-40B4-BE49-F238E27FC236}">
                <a16:creationId xmlns:a16="http://schemas.microsoft.com/office/drawing/2014/main" id="{0219FFFC-91FB-4592-A536-2D8262770EA1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828800"/>
            <a:ext cx="4495800" cy="1066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endParaRPr lang="en-US" altLang="en-US" sz="2000" dirty="0"/>
          </a:p>
          <a:p>
            <a:pPr eaLnBrk="1" hangingPunct="1">
              <a:lnSpc>
                <a:spcPct val="90000"/>
              </a:lnSpc>
            </a:pPr>
            <a:endParaRPr lang="en-US" altLang="en-US" sz="2000" dirty="0"/>
          </a:p>
          <a:p>
            <a:pPr eaLnBrk="1" hangingPunct="1">
              <a:lnSpc>
                <a:spcPct val="90000"/>
              </a:lnSpc>
            </a:pPr>
            <a:endParaRPr lang="en-US" altLang="en-US" sz="2000" dirty="0"/>
          </a:p>
        </p:txBody>
      </p:sp>
      <p:pic>
        <p:nvPicPr>
          <p:cNvPr id="43019" name="Picture 2" descr="homepage_banner">
            <a:extLst>
              <a:ext uri="{FF2B5EF4-FFF2-40B4-BE49-F238E27FC236}">
                <a16:creationId xmlns:a16="http://schemas.microsoft.com/office/drawing/2014/main" id="{326BF93B-0464-493F-A247-116E038B1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112"/>
          <a:stretch>
            <a:fillRect/>
          </a:stretch>
        </p:blipFill>
        <p:spPr bwMode="auto">
          <a:xfrm>
            <a:off x="1143000" y="0"/>
            <a:ext cx="8001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20" name="Picture 2">
            <a:extLst>
              <a:ext uri="{FF2B5EF4-FFF2-40B4-BE49-F238E27FC236}">
                <a16:creationId xmlns:a16="http://schemas.microsoft.com/office/drawing/2014/main" id="{BB10D6EC-49D8-4AA9-B52B-79D1B08DC5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4617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A picture containing indoor, bicycle, metal, scaffolding&#10;&#10;Description automatically generated">
            <a:extLst>
              <a:ext uri="{FF2B5EF4-FFF2-40B4-BE49-F238E27FC236}">
                <a16:creationId xmlns:a16="http://schemas.microsoft.com/office/drawing/2014/main" id="{4BEDC60C-E4AE-4759-A3C9-084DF32E41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2676" y="1974289"/>
            <a:ext cx="4144888" cy="4392488"/>
          </a:xfrm>
          <a:prstGeom prst="rect">
            <a:avLst/>
          </a:prstGeom>
        </p:spPr>
      </p:pic>
      <p:pic>
        <p:nvPicPr>
          <p:cNvPr id="5" name="Picture 4" descr="A picture containing indoor, table, sitting, filled&#10;&#10;Description automatically generated">
            <a:extLst>
              <a:ext uri="{FF2B5EF4-FFF2-40B4-BE49-F238E27FC236}">
                <a16:creationId xmlns:a16="http://schemas.microsoft.com/office/drawing/2014/main" id="{17B1C9B7-56B3-407D-B8D2-FAC9610C23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573" y="2098087"/>
            <a:ext cx="4194412" cy="414488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E9576D1-9B04-4F99-ACD5-5B0FF247599D}"/>
              </a:ext>
            </a:extLst>
          </p:cNvPr>
          <p:cNvSpPr/>
          <p:nvPr/>
        </p:nvSpPr>
        <p:spPr>
          <a:xfrm>
            <a:off x="1816257" y="6281430"/>
            <a:ext cx="56886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Struvite Crystallizer Process Optimization</a:t>
            </a:r>
          </a:p>
        </p:txBody>
      </p:sp>
    </p:spTree>
    <p:extLst>
      <p:ext uri="{BB962C8B-B14F-4D97-AF65-F5344CB8AC3E}">
        <p14:creationId xmlns:p14="http://schemas.microsoft.com/office/powerpoint/2010/main" val="4076313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9">
            <a:extLst>
              <a:ext uri="{FF2B5EF4-FFF2-40B4-BE49-F238E27FC236}">
                <a16:creationId xmlns:a16="http://schemas.microsoft.com/office/drawing/2014/main" id="{734E6B25-950F-4CCF-9DEE-328F819855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12573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Bench Testing/Process Validation</a:t>
            </a:r>
            <a:endParaRPr lang="en-US" altLang="en-US" dirty="0"/>
          </a:p>
        </p:txBody>
      </p:sp>
      <p:sp>
        <p:nvSpPr>
          <p:cNvPr id="43012" name="Rectangle 11">
            <a:extLst>
              <a:ext uri="{FF2B5EF4-FFF2-40B4-BE49-F238E27FC236}">
                <a16:creationId xmlns:a16="http://schemas.microsoft.com/office/drawing/2014/main" id="{0219FFFC-91FB-4592-A536-2D8262770EA1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828800"/>
            <a:ext cx="4495800" cy="1066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endParaRPr lang="en-US" altLang="en-US" sz="2000" dirty="0"/>
          </a:p>
          <a:p>
            <a:pPr eaLnBrk="1" hangingPunct="1">
              <a:lnSpc>
                <a:spcPct val="90000"/>
              </a:lnSpc>
            </a:pPr>
            <a:endParaRPr lang="en-US" altLang="en-US" sz="2000" dirty="0"/>
          </a:p>
          <a:p>
            <a:pPr eaLnBrk="1" hangingPunct="1">
              <a:lnSpc>
                <a:spcPct val="90000"/>
              </a:lnSpc>
            </a:pPr>
            <a:endParaRPr lang="en-US" altLang="en-US" sz="2000" dirty="0"/>
          </a:p>
        </p:txBody>
      </p:sp>
      <p:pic>
        <p:nvPicPr>
          <p:cNvPr id="43019" name="Picture 2" descr="homepage_banner">
            <a:extLst>
              <a:ext uri="{FF2B5EF4-FFF2-40B4-BE49-F238E27FC236}">
                <a16:creationId xmlns:a16="http://schemas.microsoft.com/office/drawing/2014/main" id="{326BF93B-0464-493F-A247-116E038B1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112"/>
          <a:stretch>
            <a:fillRect/>
          </a:stretch>
        </p:blipFill>
        <p:spPr bwMode="auto">
          <a:xfrm>
            <a:off x="1143000" y="0"/>
            <a:ext cx="8001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20" name="Picture 2">
            <a:extLst>
              <a:ext uri="{FF2B5EF4-FFF2-40B4-BE49-F238E27FC236}">
                <a16:creationId xmlns:a16="http://schemas.microsoft.com/office/drawing/2014/main" id="{BB10D6EC-49D8-4AA9-B52B-79D1B08DC5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4617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27B28F4-DBA3-4BC4-946E-D89F9F98CEF7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610" y="2242022"/>
            <a:ext cx="4738522" cy="37107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492072-F415-45E9-8CA2-623BF4D717C0}"/>
              </a:ext>
            </a:extLst>
          </p:cNvPr>
          <p:cNvSpPr/>
          <p:nvPr/>
        </p:nvSpPr>
        <p:spPr>
          <a:xfrm>
            <a:off x="1907704" y="6135207"/>
            <a:ext cx="51414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Oil Sands Tailings Bench Testing at BCRI </a:t>
            </a:r>
          </a:p>
        </p:txBody>
      </p:sp>
    </p:spTree>
    <p:extLst>
      <p:ext uri="{BB962C8B-B14F-4D97-AF65-F5344CB8AC3E}">
        <p14:creationId xmlns:p14="http://schemas.microsoft.com/office/powerpoint/2010/main" val="2007331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CA" sz="2400" b="1" dirty="0"/>
              <a:t>About ECOfluid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088232" cy="298151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611560" y="2636912"/>
            <a:ext cx="6480720" cy="3888432"/>
          </a:xfrm>
        </p:spPr>
        <p:txBody>
          <a:bodyPr>
            <a:normAutofit fontScale="62500" lnSpcReduction="20000"/>
          </a:bodyPr>
          <a:lstStyle/>
          <a:p>
            <a:r>
              <a:rPr lang="en-CA" dirty="0"/>
              <a:t>Established in 1995 in Vancouver, BC as a provider of complete wastewater treatment solutions, introducing the USBF process</a:t>
            </a:r>
          </a:p>
          <a:p>
            <a:pPr lvl="1"/>
            <a:r>
              <a:rPr lang="en-CA" dirty="0"/>
              <a:t>Over 200 installations across North America and the Caribbean</a:t>
            </a:r>
          </a:p>
          <a:p>
            <a:pPr lvl="1"/>
            <a:r>
              <a:rPr lang="en-CA" dirty="0"/>
              <a:t>Process Design   l   Equipment Supply   l   Design-Build</a:t>
            </a:r>
          </a:p>
          <a:p>
            <a:pPr lvl="1"/>
            <a:endParaRPr lang="en-CA" dirty="0"/>
          </a:p>
          <a:p>
            <a:r>
              <a:rPr lang="en-CA" dirty="0"/>
              <a:t>Full contract O&amp;M services division launched in 1998</a:t>
            </a:r>
          </a:p>
          <a:p>
            <a:pPr lvl="1"/>
            <a:r>
              <a:rPr lang="en-CA" dirty="0"/>
              <a:t>Close and immediate feedback between designers and operators</a:t>
            </a:r>
          </a:p>
          <a:p>
            <a:pPr lvl="1"/>
            <a:r>
              <a:rPr lang="en-CA" dirty="0"/>
              <a:t>Facilitates continuous improvement of technologies and processes</a:t>
            </a:r>
          </a:p>
          <a:p>
            <a:pPr marL="0" indent="0">
              <a:buNone/>
            </a:pPr>
            <a:endParaRPr lang="en-CA" dirty="0"/>
          </a:p>
          <a:p>
            <a:r>
              <a:rPr lang="en-CA" dirty="0"/>
              <a:t>In 2012, ECOfluid was acquired by NORAM Engineering and Constructors Ltd., a worldwide leader in the fields of nitration, sulphuric acid and electrochemistry</a:t>
            </a:r>
          </a:p>
          <a:p>
            <a:pPr lvl="1"/>
            <a:r>
              <a:rPr lang="en-CA" dirty="0"/>
              <a:t>Provides strong technical and financial backing</a:t>
            </a:r>
          </a:p>
          <a:p>
            <a:pPr lvl="1"/>
            <a:r>
              <a:rPr lang="en-CA" dirty="0"/>
              <a:t>The group also includes BC Research and Axton Inc.</a:t>
            </a:r>
          </a:p>
          <a:p>
            <a:pPr lvl="1"/>
            <a:endParaRPr lang="en-CA" dirty="0"/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40093" y="1368152"/>
            <a:ext cx="9063814" cy="980728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endParaRPr lang="en-CA" dirty="0"/>
          </a:p>
          <a:p>
            <a:pPr marL="0" indent="0" algn="ctr">
              <a:buFont typeface="Wingdings"/>
              <a:buNone/>
            </a:pPr>
            <a:r>
              <a:rPr lang="en-US" sz="3400" b="1" i="1" dirty="0"/>
              <a:t>Our interdisciplinary team of wastewater engineers, designers, operators and business specialists, provide clients with extensive and well-rounded industry knowledge and experience</a:t>
            </a:r>
            <a:endParaRPr lang="en-CA" sz="3400" b="1" i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5" b="1967"/>
          <a:stretch/>
        </p:blipFill>
        <p:spPr>
          <a:xfrm>
            <a:off x="6985515" y="2636912"/>
            <a:ext cx="1906965" cy="3381375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5698152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9">
            <a:extLst>
              <a:ext uri="{FF2B5EF4-FFF2-40B4-BE49-F238E27FC236}">
                <a16:creationId xmlns:a16="http://schemas.microsoft.com/office/drawing/2014/main" id="{734E6B25-950F-4CCF-9DEE-328F819855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99592" y="1548101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Pilot Plant Design and Fabrication</a:t>
            </a:r>
            <a:br>
              <a:rPr lang="en-US" dirty="0"/>
            </a:br>
            <a:endParaRPr lang="en-US" altLang="en-US" dirty="0"/>
          </a:p>
        </p:txBody>
      </p:sp>
      <p:sp>
        <p:nvSpPr>
          <p:cNvPr id="43011" name="Rectangle 10">
            <a:extLst>
              <a:ext uri="{FF2B5EF4-FFF2-40B4-BE49-F238E27FC236}">
                <a16:creationId xmlns:a16="http://schemas.microsoft.com/office/drawing/2014/main" id="{64ECE1BE-8B4C-46F0-922A-4C425E64C55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615023"/>
            <a:ext cx="3886200" cy="1066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endParaRPr lang="en-US" altLang="en-US" sz="2000" dirty="0"/>
          </a:p>
        </p:txBody>
      </p:sp>
      <p:sp>
        <p:nvSpPr>
          <p:cNvPr id="43012" name="Rectangle 11">
            <a:extLst>
              <a:ext uri="{FF2B5EF4-FFF2-40B4-BE49-F238E27FC236}">
                <a16:creationId xmlns:a16="http://schemas.microsoft.com/office/drawing/2014/main" id="{0219FFFC-91FB-4592-A536-2D8262770EA1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828800"/>
            <a:ext cx="4495800" cy="1066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endParaRPr lang="en-US" altLang="en-US" sz="2000" dirty="0"/>
          </a:p>
          <a:p>
            <a:pPr eaLnBrk="1" hangingPunct="1">
              <a:lnSpc>
                <a:spcPct val="90000"/>
              </a:lnSpc>
            </a:pPr>
            <a:endParaRPr lang="en-US" altLang="en-US" sz="2000" dirty="0"/>
          </a:p>
          <a:p>
            <a:pPr eaLnBrk="1" hangingPunct="1">
              <a:lnSpc>
                <a:spcPct val="90000"/>
              </a:lnSpc>
            </a:pPr>
            <a:endParaRPr lang="en-US" altLang="en-US" sz="2000" dirty="0"/>
          </a:p>
        </p:txBody>
      </p:sp>
      <p:pic>
        <p:nvPicPr>
          <p:cNvPr id="43019" name="Picture 2" descr="homepage_banner">
            <a:extLst>
              <a:ext uri="{FF2B5EF4-FFF2-40B4-BE49-F238E27FC236}">
                <a16:creationId xmlns:a16="http://schemas.microsoft.com/office/drawing/2014/main" id="{326BF93B-0464-493F-A247-116E038B1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112"/>
          <a:stretch>
            <a:fillRect/>
          </a:stretch>
        </p:blipFill>
        <p:spPr bwMode="auto">
          <a:xfrm>
            <a:off x="1143000" y="0"/>
            <a:ext cx="8001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20" name="Picture 2">
            <a:extLst>
              <a:ext uri="{FF2B5EF4-FFF2-40B4-BE49-F238E27FC236}">
                <a16:creationId xmlns:a16="http://schemas.microsoft.com/office/drawing/2014/main" id="{BB10D6EC-49D8-4AA9-B52B-79D1B08DC5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4617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 descr="The inside of a building&#10;&#10;Description automatically generated">
            <a:extLst>
              <a:ext uri="{FF2B5EF4-FFF2-40B4-BE49-F238E27FC236}">
                <a16:creationId xmlns:a16="http://schemas.microsoft.com/office/drawing/2014/main" id="{6CFFCE36-5F27-4B01-A31A-F6E32D8852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65723" y="2168597"/>
            <a:ext cx="3908494" cy="410445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70F56A-0322-4D87-B2CC-8BD0D98162F9}"/>
              </a:ext>
            </a:extLst>
          </p:cNvPr>
          <p:cNvSpPr txBox="1"/>
          <p:nvPr/>
        </p:nvSpPr>
        <p:spPr>
          <a:xfrm>
            <a:off x="867780" y="6242977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Oily Brine Salt Splitting Pilot Plant (with </a:t>
            </a:r>
            <a:r>
              <a:rPr lang="en-US" sz="2400" dirty="0" err="1"/>
              <a:t>Electrochem</a:t>
            </a:r>
            <a:r>
              <a:rPr lang="en-US" sz="2400" dirty="0"/>
              <a:t> group)</a:t>
            </a:r>
          </a:p>
        </p:txBody>
      </p:sp>
    </p:spTree>
    <p:extLst>
      <p:ext uri="{BB962C8B-B14F-4D97-AF65-F5344CB8AC3E}">
        <p14:creationId xmlns:p14="http://schemas.microsoft.com/office/powerpoint/2010/main" val="2947047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9">
            <a:extLst>
              <a:ext uri="{FF2B5EF4-FFF2-40B4-BE49-F238E27FC236}">
                <a16:creationId xmlns:a16="http://schemas.microsoft.com/office/drawing/2014/main" id="{734E6B25-950F-4CCF-9DEE-328F819855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2739" y="17907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Temporary Treatment Systems</a:t>
            </a:r>
            <a:br>
              <a:rPr lang="en-US" dirty="0"/>
            </a:br>
            <a:br>
              <a:rPr lang="en-US" dirty="0"/>
            </a:br>
            <a:endParaRPr lang="en-US" altLang="en-US" dirty="0"/>
          </a:p>
        </p:txBody>
      </p:sp>
      <p:sp>
        <p:nvSpPr>
          <p:cNvPr id="43012" name="Rectangle 11">
            <a:extLst>
              <a:ext uri="{FF2B5EF4-FFF2-40B4-BE49-F238E27FC236}">
                <a16:creationId xmlns:a16="http://schemas.microsoft.com/office/drawing/2014/main" id="{0219FFFC-91FB-4592-A536-2D8262770EA1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828800"/>
            <a:ext cx="4495800" cy="1066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endParaRPr lang="en-US" altLang="en-US" sz="2000" dirty="0"/>
          </a:p>
          <a:p>
            <a:pPr eaLnBrk="1" hangingPunct="1">
              <a:lnSpc>
                <a:spcPct val="90000"/>
              </a:lnSpc>
            </a:pPr>
            <a:endParaRPr lang="en-US" altLang="en-US" sz="2000" dirty="0"/>
          </a:p>
          <a:p>
            <a:pPr eaLnBrk="1" hangingPunct="1">
              <a:lnSpc>
                <a:spcPct val="90000"/>
              </a:lnSpc>
            </a:pPr>
            <a:endParaRPr lang="en-US" altLang="en-US" sz="2000" dirty="0"/>
          </a:p>
        </p:txBody>
      </p:sp>
      <p:pic>
        <p:nvPicPr>
          <p:cNvPr id="43019" name="Picture 2" descr="homepage_banner">
            <a:extLst>
              <a:ext uri="{FF2B5EF4-FFF2-40B4-BE49-F238E27FC236}">
                <a16:creationId xmlns:a16="http://schemas.microsoft.com/office/drawing/2014/main" id="{326BF93B-0464-493F-A247-116E038B1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112"/>
          <a:stretch>
            <a:fillRect/>
          </a:stretch>
        </p:blipFill>
        <p:spPr bwMode="auto">
          <a:xfrm>
            <a:off x="1143000" y="0"/>
            <a:ext cx="8001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20" name="Picture 2">
            <a:extLst>
              <a:ext uri="{FF2B5EF4-FFF2-40B4-BE49-F238E27FC236}">
                <a16:creationId xmlns:a16="http://schemas.microsoft.com/office/drawing/2014/main" id="{BB10D6EC-49D8-4AA9-B52B-79D1B08DC5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4617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74F8AE2-200F-4889-B7FF-8A084EEFDE08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880" y="3978831"/>
            <a:ext cx="5760640" cy="23749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95BB087-7280-49B8-95F5-F9669E587434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08" y="2152774"/>
            <a:ext cx="8856984" cy="181226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A88E6EF-A08C-46AE-9BC8-D2239EC4970D}"/>
              </a:ext>
            </a:extLst>
          </p:cNvPr>
          <p:cNvSpPr/>
          <p:nvPr/>
        </p:nvSpPr>
        <p:spPr>
          <a:xfrm>
            <a:off x="1547664" y="6367531"/>
            <a:ext cx="69573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Full scale oil refinery temporary treatment system </a:t>
            </a:r>
          </a:p>
        </p:txBody>
      </p:sp>
    </p:spTree>
    <p:extLst>
      <p:ext uri="{BB962C8B-B14F-4D97-AF65-F5344CB8AC3E}">
        <p14:creationId xmlns:p14="http://schemas.microsoft.com/office/powerpoint/2010/main" val="570802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469822" y="4797152"/>
            <a:ext cx="4698104" cy="1368152"/>
          </a:xfrm>
        </p:spPr>
        <p:txBody>
          <a:bodyPr>
            <a:normAutofit fontScale="25000" lnSpcReduction="20000"/>
          </a:bodyPr>
          <a:lstStyle/>
          <a:p>
            <a:pPr marL="0" indent="0" algn="r">
              <a:buNone/>
            </a:pPr>
            <a:endParaRPr lang="en-CA" sz="4300" b="1" dirty="0">
              <a:solidFill>
                <a:srgbClr val="073E87"/>
              </a:solidFill>
            </a:endParaRPr>
          </a:p>
          <a:p>
            <a:pPr marL="0" indent="0" algn="ctr">
              <a:buNone/>
            </a:pPr>
            <a:endParaRPr lang="en-CA" sz="4300" b="1" i="1" dirty="0"/>
          </a:p>
          <a:p>
            <a:pPr marL="0" indent="0" algn="ctr">
              <a:buNone/>
            </a:pPr>
            <a:endParaRPr lang="en-CA" sz="4300" b="1" i="1" dirty="0"/>
          </a:p>
          <a:p>
            <a:pPr marL="0" indent="0" algn="ctr">
              <a:buNone/>
            </a:pPr>
            <a:endParaRPr lang="en-CA" sz="4300" b="1" i="1" dirty="0"/>
          </a:p>
          <a:p>
            <a:pPr marL="0" indent="0" algn="ctr">
              <a:buNone/>
            </a:pPr>
            <a:endParaRPr lang="en-CA" sz="4300" b="1" i="1" dirty="0"/>
          </a:p>
          <a:p>
            <a:pPr marL="0" indent="0" algn="r">
              <a:buNone/>
            </a:pPr>
            <a:r>
              <a:rPr lang="en-CA" sz="5600" b="1" dirty="0">
                <a:solidFill>
                  <a:schemeClr val="tx2"/>
                </a:solidFill>
              </a:rPr>
              <a:t>ECOfluid Systems Inc.</a:t>
            </a:r>
          </a:p>
          <a:p>
            <a:pPr marL="0" indent="0" algn="r">
              <a:buNone/>
            </a:pPr>
            <a:r>
              <a:rPr lang="en-CA" sz="5600" b="1" dirty="0">
                <a:solidFill>
                  <a:schemeClr val="tx2"/>
                </a:solidFill>
              </a:rPr>
              <a:t>Tel: (604) 662-4544</a:t>
            </a:r>
          </a:p>
          <a:p>
            <a:pPr marL="0" indent="0" algn="r">
              <a:buNone/>
            </a:pPr>
            <a:r>
              <a:rPr lang="en-CA" sz="5600" b="1" dirty="0">
                <a:solidFill>
                  <a:schemeClr val="tx2"/>
                </a:solidFill>
              </a:rPr>
              <a:t>Email: info@ECOfluid.com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088232" cy="29815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3E730BB-5D40-4719-BF39-2708DF30E76E}"/>
              </a:ext>
            </a:extLst>
          </p:cNvPr>
          <p:cNvSpPr txBox="1"/>
          <p:nvPr/>
        </p:nvSpPr>
        <p:spPr>
          <a:xfrm>
            <a:off x="107504" y="1844824"/>
            <a:ext cx="892899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/>
              <a:t>MARKETING/SALES</a:t>
            </a:r>
          </a:p>
          <a:p>
            <a:pPr algn="ctr"/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 DIRECT FLASH EMAILS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LINKEDIN – PLEASE </a:t>
            </a:r>
            <a:r>
              <a:rPr lang="en-US" sz="2400" dirty="0" err="1"/>
              <a:t>PLEASE</a:t>
            </a:r>
            <a:r>
              <a:rPr lang="en-US" sz="2400" dirty="0"/>
              <a:t> SHARE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WEB PAGE REVAMP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“SMALL FOOTPRINT – LARGE PERFORMANCE”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“ODOURLESS”, FEW MOVING PARTS, MODULAR, LOW NOISE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FACEBOOK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VIRTUAL “HEAD ON A SWIVEL”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FORWARD ANY SUGGESTION – kchicquen@ecofluid.com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17992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067944" y="1628800"/>
            <a:ext cx="4698104" cy="5184576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n-CA" sz="4300" b="1" dirty="0">
                <a:solidFill>
                  <a:srgbClr val="073E87"/>
                </a:solidFill>
              </a:rPr>
              <a:t>Thank You!</a:t>
            </a:r>
          </a:p>
          <a:p>
            <a:pPr marL="0" indent="0" algn="ctr">
              <a:buNone/>
            </a:pPr>
            <a:endParaRPr lang="en-CA" sz="4300" b="1" i="1" dirty="0"/>
          </a:p>
          <a:p>
            <a:pPr marL="0" indent="0" algn="ctr">
              <a:buNone/>
            </a:pPr>
            <a:endParaRPr lang="en-CA" sz="4300" b="1" i="1" dirty="0"/>
          </a:p>
          <a:p>
            <a:pPr marL="0" indent="0" algn="ctr">
              <a:buNone/>
            </a:pPr>
            <a:endParaRPr lang="en-CA" sz="4300" b="1" i="1" dirty="0"/>
          </a:p>
          <a:p>
            <a:pPr marL="0" indent="0" algn="ctr">
              <a:buNone/>
            </a:pPr>
            <a:endParaRPr lang="en-CA" sz="4300" b="1" i="1" dirty="0"/>
          </a:p>
          <a:p>
            <a:pPr marL="0" indent="0" algn="r">
              <a:buNone/>
            </a:pPr>
            <a:r>
              <a:rPr lang="en-CA" sz="2000" b="1" dirty="0">
                <a:solidFill>
                  <a:schemeClr val="tx2"/>
                </a:solidFill>
              </a:rPr>
              <a:t>ECOfluid Systems Inc.</a:t>
            </a:r>
          </a:p>
          <a:p>
            <a:pPr marL="0" indent="0" algn="r">
              <a:buNone/>
            </a:pPr>
            <a:r>
              <a:rPr lang="en-CA" sz="2000" b="1" dirty="0">
                <a:solidFill>
                  <a:schemeClr val="tx2"/>
                </a:solidFill>
              </a:rPr>
              <a:t>Tel: (604) 662-4544</a:t>
            </a:r>
          </a:p>
          <a:p>
            <a:pPr marL="0" indent="0" algn="r">
              <a:buNone/>
            </a:pPr>
            <a:r>
              <a:rPr lang="en-CA" sz="2000" b="1" dirty="0">
                <a:solidFill>
                  <a:schemeClr val="tx2"/>
                </a:solidFill>
              </a:rPr>
              <a:t>Email: info@ECOfluid.com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088232" cy="298151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72816"/>
            <a:ext cx="3129667" cy="4128673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11560" y="5868561"/>
            <a:ext cx="3129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600" i="1" dirty="0">
                <a:solidFill>
                  <a:srgbClr val="073E87"/>
                </a:solidFill>
              </a:rPr>
              <a:t>ECOfluid operator performing lab analysis at industrial WWTP</a:t>
            </a:r>
          </a:p>
        </p:txBody>
      </p:sp>
    </p:spTree>
    <p:extLst>
      <p:ext uri="{BB962C8B-B14F-4D97-AF65-F5344CB8AC3E}">
        <p14:creationId xmlns:p14="http://schemas.microsoft.com/office/powerpoint/2010/main" val="2687003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9407606D-0019-4ADD-82A7-4DFC3B286E75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9" t="10413" r="5700" b="8791"/>
          <a:stretch/>
        </p:blipFill>
        <p:spPr bwMode="auto">
          <a:xfrm>
            <a:off x="16064" y="2987827"/>
            <a:ext cx="5384061" cy="3020221"/>
          </a:xfrm>
          <a:prstGeom prst="rect">
            <a:avLst/>
          </a:prstGeom>
          <a:ln w="12700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Picture 22" descr="\\ECOFLUID\Data\04 PHOTOS\Lake Alfred\Select Lake Alfred\Satellite-Aerial\LakeAlfred plant.jpg">
            <a:extLst>
              <a:ext uri="{FF2B5EF4-FFF2-40B4-BE49-F238E27FC236}">
                <a16:creationId xmlns:a16="http://schemas.microsoft.com/office/drawing/2014/main" id="{42D14CEC-26FC-4A63-931C-65ECC138F7A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7" y="-1"/>
            <a:ext cx="5371448" cy="2945839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15" r="2632" b="13246"/>
          <a:stretch/>
        </p:blipFill>
        <p:spPr>
          <a:xfrm>
            <a:off x="6085612" y="4277709"/>
            <a:ext cx="3032312" cy="989415"/>
          </a:xfrm>
          <a:prstGeom prst="rect">
            <a:avLst/>
          </a:prstGeom>
          <a:ln w="9525">
            <a:noFill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" t="14541" r="20345" b="689"/>
          <a:stretch/>
        </p:blipFill>
        <p:spPr>
          <a:xfrm>
            <a:off x="5433595" y="2059756"/>
            <a:ext cx="3672408" cy="2175727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en-CA" b="1" i="1" dirty="0">
                <a:solidFill>
                  <a:schemeClr val="tx1"/>
                </a:solidFill>
              </a:rPr>
              <a:t>Complete Wastewater Solutions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237312"/>
            <a:ext cx="2051720" cy="292938"/>
          </a:xfrm>
          <a:prstGeom prst="rect">
            <a:avLst/>
          </a:prstGeom>
        </p:spPr>
      </p:pic>
      <p:sp>
        <p:nvSpPr>
          <p:cNvPr id="17" name="Title 16"/>
          <p:cNvSpPr>
            <a:spLocks noGrp="1"/>
          </p:cNvSpPr>
          <p:nvPr>
            <p:ph type="ctrTitle"/>
          </p:nvPr>
        </p:nvSpPr>
        <p:spPr>
          <a:xfrm>
            <a:off x="6053260" y="5256507"/>
            <a:ext cx="3003209" cy="751541"/>
          </a:xfrm>
        </p:spPr>
        <p:txBody>
          <a:bodyPr>
            <a:normAutofit/>
          </a:bodyPr>
          <a:lstStyle/>
          <a:p>
            <a:pPr marL="0" indent="0" algn="r"/>
            <a:r>
              <a:rPr lang="en-CA" sz="1400" b="1" cap="none" dirty="0">
                <a:solidFill>
                  <a:srgbClr val="073E87"/>
                </a:solidFill>
              </a:rPr>
              <a:t>ECOfluid Systems Inc.</a:t>
            </a:r>
            <a:br>
              <a:rPr lang="en-CA" sz="1400" b="1" cap="none" dirty="0">
                <a:solidFill>
                  <a:srgbClr val="073E87"/>
                </a:solidFill>
              </a:rPr>
            </a:br>
            <a:r>
              <a:rPr lang="en-CA" sz="1400" b="1" cap="none" dirty="0">
                <a:solidFill>
                  <a:srgbClr val="073E87"/>
                </a:solidFill>
              </a:rPr>
              <a:t>Tel: (604) 662-4544</a:t>
            </a:r>
            <a:br>
              <a:rPr lang="en-CA" sz="1400" b="1" cap="none" dirty="0">
                <a:solidFill>
                  <a:srgbClr val="073E87"/>
                </a:solidFill>
              </a:rPr>
            </a:br>
            <a:r>
              <a:rPr lang="en-CA" sz="1400" b="1" cap="none" dirty="0">
                <a:solidFill>
                  <a:srgbClr val="073E87"/>
                </a:solidFill>
              </a:rPr>
              <a:t>Email: info@ECOfluid.com</a:t>
            </a:r>
          </a:p>
        </p:txBody>
      </p:sp>
      <p:pic>
        <p:nvPicPr>
          <p:cNvPr id="9" name="Picture 8"/>
          <p:cNvPicPr>
            <a:picLocks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2" b="22900"/>
          <a:stretch/>
        </p:blipFill>
        <p:spPr>
          <a:xfrm>
            <a:off x="5445517" y="-9879"/>
            <a:ext cx="3680096" cy="2000056"/>
          </a:xfrm>
          <a:prstGeom prst="rect">
            <a:avLst/>
          </a:prstGeom>
          <a:ln w="9525">
            <a:solidFill>
              <a:schemeClr val="bg2"/>
            </a:solidFill>
          </a:ln>
        </p:spPr>
      </p:pic>
      <p:sp>
        <p:nvSpPr>
          <p:cNvPr id="16" name="TextBox 15"/>
          <p:cNvSpPr txBox="1"/>
          <p:nvPr/>
        </p:nvSpPr>
        <p:spPr>
          <a:xfrm>
            <a:off x="2466195" y="2537740"/>
            <a:ext cx="2918010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CA" sz="1600" b="1" i="1" dirty="0">
                <a:solidFill>
                  <a:schemeClr val="bg2"/>
                </a:solidFill>
                <a:highlight>
                  <a:srgbClr val="FFFFFF"/>
                </a:highlight>
              </a:rPr>
              <a:t>Site constructed municipal WWTPs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209280" y="1625374"/>
            <a:ext cx="1892182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CA" sz="1600" b="1" i="1" dirty="0">
                <a:solidFill>
                  <a:schemeClr val="bg2"/>
                </a:solidFill>
                <a:highlight>
                  <a:srgbClr val="FFFFFF"/>
                </a:highlight>
              </a:rPr>
              <a:t>Industrial</a:t>
            </a:r>
            <a:r>
              <a:rPr lang="en-CA" sz="1600" i="1" dirty="0">
                <a:solidFill>
                  <a:srgbClr val="FF0000"/>
                </a:solidFill>
                <a:highlight>
                  <a:srgbClr val="FFFFFF"/>
                </a:highlight>
              </a:rPr>
              <a:t> </a:t>
            </a:r>
            <a:r>
              <a:rPr lang="en-CA" sz="1600" b="1" i="1" dirty="0">
                <a:solidFill>
                  <a:schemeClr val="bg2"/>
                </a:solidFill>
                <a:highlight>
                  <a:srgbClr val="FFFFFF"/>
                </a:highlight>
              </a:rPr>
              <a:t>WWTPs  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837489" y="5366193"/>
            <a:ext cx="1469021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CA" sz="1600" b="1" i="1" dirty="0">
                <a:solidFill>
                  <a:schemeClr val="bg2"/>
                </a:solidFill>
                <a:highlight>
                  <a:srgbClr val="FFFFFF"/>
                </a:highlight>
              </a:rPr>
              <a:t>  Factory-built     </a:t>
            </a:r>
          </a:p>
          <a:p>
            <a:r>
              <a:rPr lang="en-CA" sz="1600" b="1" i="1" dirty="0">
                <a:solidFill>
                  <a:schemeClr val="bg2"/>
                </a:solidFill>
                <a:highlight>
                  <a:srgbClr val="FFFFFF"/>
                </a:highlight>
              </a:rPr>
              <a:t>  package plants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784301" y="4674647"/>
            <a:ext cx="15121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600" b="1" i="1" dirty="0">
                <a:solidFill>
                  <a:schemeClr val="bg2"/>
                </a:solidFill>
                <a:highlight>
                  <a:srgbClr val="FFFFFF"/>
                </a:highlight>
              </a:rPr>
              <a:t>Containerized &amp; skid-mounted systems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867613" y="3620775"/>
            <a:ext cx="117491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CA" sz="1600" b="1" i="1" dirty="0">
                <a:solidFill>
                  <a:schemeClr val="bg2"/>
                </a:solidFill>
                <a:highlight>
                  <a:srgbClr val="FFFFFF"/>
                </a:highlight>
              </a:rPr>
              <a:t>Operation &amp; Maintenance</a:t>
            </a:r>
          </a:p>
        </p:txBody>
      </p:sp>
    </p:spTree>
    <p:extLst>
      <p:ext uri="{BB962C8B-B14F-4D97-AF65-F5344CB8AC3E}">
        <p14:creationId xmlns:p14="http://schemas.microsoft.com/office/powerpoint/2010/main" val="3621010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668876970"/>
              </p:ext>
            </p:extLst>
          </p:nvPr>
        </p:nvGraphicFramePr>
        <p:xfrm>
          <a:off x="612775" y="160020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088232" cy="298151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>
            <a:normAutofit/>
          </a:bodyPr>
          <a:lstStyle/>
          <a:p>
            <a:pPr algn="r"/>
            <a:r>
              <a:rPr lang="en-CA" sz="2400" b="1" dirty="0"/>
              <a:t>About ECOfluid</a:t>
            </a:r>
          </a:p>
        </p:txBody>
      </p:sp>
    </p:spTree>
    <p:extLst>
      <p:ext uri="{BB962C8B-B14F-4D97-AF65-F5344CB8AC3E}">
        <p14:creationId xmlns:p14="http://schemas.microsoft.com/office/powerpoint/2010/main" val="3625078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CA" sz="2400" b="1" dirty="0"/>
              <a:t>About ECOfluid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088232" cy="298151"/>
          </a:xfrm>
          <a:prstGeom prst="rect">
            <a:avLst/>
          </a:prstGeom>
        </p:spPr>
      </p:pic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601521654"/>
              </p:ext>
            </p:extLst>
          </p:nvPr>
        </p:nvGraphicFramePr>
        <p:xfrm>
          <a:off x="612775" y="1600200"/>
          <a:ext cx="8153400" cy="4997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Subtitle 2"/>
          <p:cNvSpPr txBox="1">
            <a:spLocks/>
          </p:cNvSpPr>
          <p:nvPr/>
        </p:nvSpPr>
        <p:spPr>
          <a:xfrm>
            <a:off x="899592" y="5706000"/>
            <a:ext cx="7560840" cy="342900"/>
          </a:xfrm>
          <a:prstGeom prst="rect">
            <a:avLst/>
          </a:prstGeom>
        </p:spPr>
        <p:txBody>
          <a:bodyPr vert="horz">
            <a:no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800" b="1" dirty="0">
                <a:solidFill>
                  <a:schemeClr val="tx2"/>
                </a:solidFill>
              </a:rPr>
              <a:t>Complete Wastewater Solutions</a:t>
            </a:r>
          </a:p>
        </p:txBody>
      </p:sp>
    </p:spTree>
    <p:extLst>
      <p:ext uri="{BB962C8B-B14F-4D97-AF65-F5344CB8AC3E}">
        <p14:creationId xmlns:p14="http://schemas.microsoft.com/office/powerpoint/2010/main" val="355206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83AE1-56AA-45E3-99DC-E470CAA77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br>
              <a:rPr lang="en-US" sz="1600" dirty="0"/>
            </a:br>
            <a:br>
              <a:rPr lang="en-US" sz="1600" dirty="0"/>
            </a:br>
            <a:r>
              <a:rPr lang="en-US" sz="1600" dirty="0"/>
              <a:t>SECONDARY WW TREATMENT PLANT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F47CFD-9489-46C9-994E-30A290C91F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088232" cy="298151"/>
          </a:xfrm>
          <a:prstGeom prst="rect">
            <a:avLst/>
          </a:prstGeom>
        </p:spPr>
      </p:pic>
      <p:pic>
        <p:nvPicPr>
          <p:cNvPr id="1026" name="Picture 2" descr="Why Is Sludge Blending Important | Anoxic &amp; Aerobic Digestion">
            <a:extLst>
              <a:ext uri="{FF2B5EF4-FFF2-40B4-BE49-F238E27FC236}">
                <a16:creationId xmlns:a16="http://schemas.microsoft.com/office/drawing/2014/main" id="{40EBA9AA-DEE7-4BF4-9C6E-F47E55691F6D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889298"/>
            <a:ext cx="8153400" cy="391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2641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/>
          <p:cNvSpPr txBox="1">
            <a:spLocks/>
          </p:cNvSpPr>
          <p:nvPr/>
        </p:nvSpPr>
        <p:spPr>
          <a:xfrm>
            <a:off x="611560" y="1219200"/>
            <a:ext cx="8136904" cy="337592"/>
          </a:xfrm>
          <a:prstGeom prst="rect">
            <a:avLst/>
          </a:prstGeom>
        </p:spPr>
        <p:txBody>
          <a:bodyPr vert="horz">
            <a:no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CA" sz="1800" b="1" dirty="0">
              <a:solidFill>
                <a:srgbClr val="073E87"/>
              </a:solidFill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>
            <a:normAutofit/>
          </a:bodyPr>
          <a:lstStyle/>
          <a:p>
            <a:pPr algn="r"/>
            <a:r>
              <a:rPr lang="en-CA" sz="2400" b="1" dirty="0"/>
              <a:t>Treatment Processes</a:t>
            </a:r>
            <a:br>
              <a:rPr lang="en-CA" sz="2400" b="1" dirty="0"/>
            </a:br>
            <a:r>
              <a:rPr lang="en-CA" sz="2400" b="1" dirty="0"/>
              <a:t>USBF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088232" cy="298151"/>
          </a:xfrm>
          <a:prstGeom prst="rect">
            <a:avLst/>
          </a:prstGeom>
        </p:spPr>
      </p:pic>
      <p:pic>
        <p:nvPicPr>
          <p:cNvPr id="9" name="Picture 2" descr="C:\Users\jhebner\Desktop\usbf1.gif">
            <a:extLst>
              <a:ext uri="{FF2B5EF4-FFF2-40B4-BE49-F238E27FC236}">
                <a16:creationId xmlns:a16="http://schemas.microsoft.com/office/drawing/2014/main" id="{BF79BFBF-C003-48BE-BEE2-7A4DAF88493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2000867"/>
            <a:ext cx="6408712" cy="4059961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61FFCC-DB2B-41F0-A5F7-F7F74E90F82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85574" y="1782948"/>
            <a:ext cx="8153400" cy="4495800"/>
          </a:xfrm>
        </p:spPr>
        <p:txBody>
          <a:bodyPr/>
          <a:lstStyle/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1511E79A-06C1-400F-8EE2-17BEC49D8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2280" y="2055828"/>
            <a:ext cx="2051720" cy="59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CA" altLang="en-US" sz="2000" b="1" dirty="0">
                <a:solidFill>
                  <a:srgbClr val="073E87"/>
                </a:solidFill>
                <a:latin typeface="Tw Cen MT" panose="020B0602020104020603" pitchFamily="34" charset="0"/>
              </a:rPr>
              <a:t>Simple process  </a:t>
            </a:r>
          </a:p>
          <a:p>
            <a:pPr eaLnBrk="1" hangingPunct="1"/>
            <a:endParaRPr lang="en-CA" altLang="en-US" sz="2000" b="1" dirty="0">
              <a:solidFill>
                <a:srgbClr val="073E87"/>
              </a:solidFill>
              <a:latin typeface="Tw Cen MT" panose="020B0602020104020603" pitchFamily="34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CA" altLang="en-US" sz="2000" b="1" dirty="0">
                <a:solidFill>
                  <a:srgbClr val="073E87"/>
                </a:solidFill>
                <a:latin typeface="Tw Cen MT" panose="020B0602020104020603" pitchFamily="34" charset="0"/>
              </a:rPr>
              <a:t>Gravity flow through 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en-CA" altLang="en-US" sz="2000" b="1" dirty="0">
              <a:solidFill>
                <a:srgbClr val="073E87"/>
              </a:solidFill>
              <a:latin typeface="Tw Cen MT" panose="020B0602020104020603" pitchFamily="34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CA" altLang="en-US" sz="2000" b="1" dirty="0">
                <a:solidFill>
                  <a:srgbClr val="073E87"/>
                </a:solidFill>
                <a:latin typeface="Tw Cen MT" panose="020B0602020104020603" pitchFamily="34" charset="0"/>
              </a:rPr>
              <a:t>No moving parts</a:t>
            </a:r>
          </a:p>
          <a:p>
            <a:pPr eaLnBrk="1" hangingPunct="1"/>
            <a:endParaRPr lang="en-CA" altLang="en-US" sz="2000" b="1" dirty="0">
              <a:solidFill>
                <a:srgbClr val="073E87"/>
              </a:solidFill>
              <a:latin typeface="Tw Cen MT" panose="020B0602020104020603" pitchFamily="34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CA" altLang="en-US" sz="2000" b="1" dirty="0">
                <a:solidFill>
                  <a:srgbClr val="073E87"/>
                </a:solidFill>
                <a:latin typeface="Tw Cen MT" panose="020B0602020104020603" pitchFamily="34" charset="0"/>
              </a:rPr>
              <a:t>Hydraulically self-regulating</a:t>
            </a:r>
          </a:p>
          <a:p>
            <a:pPr eaLnBrk="1" hangingPunct="1"/>
            <a:endParaRPr lang="en-CA" altLang="en-US" sz="2000" b="1" i="1" dirty="0">
              <a:solidFill>
                <a:srgbClr val="073E87"/>
              </a:solidFill>
              <a:latin typeface="Calibri" pitchFamily="34" charset="0"/>
            </a:endParaRPr>
          </a:p>
          <a:p>
            <a:pPr algn="ctr" eaLnBrk="1" hangingPunct="1"/>
            <a:endParaRPr lang="en-CA" altLang="en-US" sz="2000" b="1" i="1" dirty="0">
              <a:solidFill>
                <a:srgbClr val="073E87"/>
              </a:solidFill>
              <a:latin typeface="Calibri" pitchFamily="34" charset="0"/>
            </a:endParaRPr>
          </a:p>
          <a:p>
            <a:pPr algn="ctr" eaLnBrk="1" hangingPunct="1"/>
            <a:endParaRPr lang="en-CA" altLang="en-US" sz="2000" b="1" i="1" dirty="0">
              <a:solidFill>
                <a:srgbClr val="073E87"/>
              </a:solidFill>
              <a:latin typeface="Calibri" pitchFamily="34" charset="0"/>
            </a:endParaRPr>
          </a:p>
          <a:p>
            <a:pPr algn="ctr" eaLnBrk="1" hangingPunct="1"/>
            <a:endParaRPr lang="en-CA" altLang="en-US" sz="2000" b="1" i="1" dirty="0">
              <a:solidFill>
                <a:srgbClr val="073E87"/>
              </a:solidFill>
              <a:latin typeface="Calibri" pitchFamily="34" charset="0"/>
            </a:endParaRPr>
          </a:p>
          <a:p>
            <a:pPr algn="ctr" eaLnBrk="1" hangingPunct="1"/>
            <a:endParaRPr lang="en-CA" altLang="en-US" sz="2000" b="1" i="1" dirty="0">
              <a:solidFill>
                <a:srgbClr val="073E87"/>
              </a:solidFill>
              <a:latin typeface="Calibri" pitchFamily="34" charset="0"/>
            </a:endParaRPr>
          </a:p>
          <a:p>
            <a:pPr algn="ctr" eaLnBrk="1" hangingPunct="1"/>
            <a:endParaRPr lang="en-CA" altLang="en-US" sz="2000" b="1" i="1" dirty="0">
              <a:solidFill>
                <a:srgbClr val="073E87"/>
              </a:solidFill>
              <a:latin typeface="Calibri" pitchFamily="34" charset="0"/>
            </a:endParaRPr>
          </a:p>
          <a:p>
            <a:pPr algn="ctr" eaLnBrk="1" hangingPunct="1"/>
            <a:endParaRPr lang="en-CA" altLang="en-US" sz="2000" b="1" i="1" dirty="0">
              <a:solidFill>
                <a:srgbClr val="073E87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169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9512" y="5570280"/>
            <a:ext cx="7488832" cy="830997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342900" indent="-342900">
              <a:buAutoNum type="arabicPeriod"/>
            </a:pPr>
            <a:r>
              <a:rPr lang="en-CA" sz="1600" dirty="0">
                <a:solidFill>
                  <a:srgbClr val="073E87"/>
                </a:solidFill>
              </a:rPr>
              <a:t>Influent enters anoxic compartment</a:t>
            </a:r>
          </a:p>
          <a:p>
            <a:pPr marL="342900" indent="-342900">
              <a:buAutoNum type="arabicPeriod"/>
            </a:pPr>
            <a:r>
              <a:rPr lang="en-CA" sz="1600" dirty="0">
                <a:solidFill>
                  <a:srgbClr val="073E87"/>
                </a:solidFill>
              </a:rPr>
              <a:t>Influent and RAS mix</a:t>
            </a:r>
          </a:p>
          <a:p>
            <a:pPr marL="342900" indent="-342900">
              <a:buAutoNum type="arabicPeriod"/>
            </a:pPr>
            <a:r>
              <a:rPr lang="en-CA" sz="1600" dirty="0">
                <a:solidFill>
                  <a:srgbClr val="073E87"/>
                </a:solidFill>
              </a:rPr>
              <a:t>Flows into aerobic compartment</a:t>
            </a:r>
          </a:p>
          <a:p>
            <a:pPr marL="342900" indent="-342900">
              <a:buAutoNum type="arabicPeriod"/>
            </a:pPr>
            <a:r>
              <a:rPr lang="en-CA" sz="1600" dirty="0">
                <a:solidFill>
                  <a:srgbClr val="073E87"/>
                </a:solidFill>
              </a:rPr>
              <a:t>Enters bottom of Sludge Blanket Filter</a:t>
            </a:r>
          </a:p>
          <a:p>
            <a:pPr marL="342900" indent="-342900">
              <a:buAutoNum type="arabicPeriod"/>
            </a:pPr>
            <a:r>
              <a:rPr lang="en-CA" sz="1600" dirty="0">
                <a:solidFill>
                  <a:srgbClr val="073E87"/>
                </a:solidFill>
              </a:rPr>
              <a:t>Effluent collected in trough; gravity discharge (to disposal or post-treatment</a:t>
            </a:r>
            <a:r>
              <a:rPr lang="en-CA" sz="1600" dirty="0"/>
              <a:t>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07904" y="1628800"/>
            <a:ext cx="5256584" cy="3354765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CA" sz="2400" b="1" u="sng" dirty="0">
                <a:solidFill>
                  <a:srgbClr val="073E87"/>
                </a:solidFill>
                <a:highlight>
                  <a:srgbClr val="FFFFFF"/>
                </a:highlight>
              </a:rPr>
              <a:t>USBF</a:t>
            </a:r>
            <a:r>
              <a:rPr lang="en-CA" sz="2400" b="1" baseline="30000" dirty="0">
                <a:solidFill>
                  <a:srgbClr val="073E87"/>
                </a:solidFill>
                <a:highlight>
                  <a:srgbClr val="FFFFFF"/>
                </a:highlight>
                <a:latin typeface="Tw Cen MT"/>
              </a:rPr>
              <a:t>®</a:t>
            </a:r>
            <a:r>
              <a:rPr lang="en-CA" dirty="0">
                <a:solidFill>
                  <a:srgbClr val="073E87"/>
                </a:solidFill>
                <a:highlight>
                  <a:srgbClr val="FFFFFF"/>
                </a:highlight>
              </a:rPr>
              <a:t> is an integrated bioreactor that incorporates anoxic and aerobic compartments plus upflow filtration</a:t>
            </a:r>
          </a:p>
          <a:p>
            <a:pPr algn="ctr"/>
            <a:endParaRPr lang="en-CA" b="1" u="sng" dirty="0">
              <a:solidFill>
                <a:srgbClr val="073E87"/>
              </a:solidFill>
              <a:highlight>
                <a:srgbClr val="FFFFFF"/>
              </a:highlight>
            </a:endParaRPr>
          </a:p>
          <a:p>
            <a:pPr lvl="4"/>
            <a:r>
              <a:rPr lang="en-CA" sz="2400" b="1" u="sng" dirty="0">
                <a:solidFill>
                  <a:srgbClr val="073E87"/>
                </a:solidFill>
                <a:highlight>
                  <a:srgbClr val="FFFFFF"/>
                </a:highlight>
              </a:rPr>
              <a:t>Benefits</a:t>
            </a:r>
          </a:p>
          <a:p>
            <a:pPr marL="2114550" lvl="4" indent="-285750" algn="just">
              <a:buFont typeface="Wingdings"/>
              <a:buChar char="ú"/>
            </a:pPr>
            <a:r>
              <a:rPr lang="en-CA" sz="1600" dirty="0">
                <a:solidFill>
                  <a:srgbClr val="073E87"/>
                </a:solidFill>
                <a:highlight>
                  <a:srgbClr val="FFFFFF"/>
                </a:highlight>
              </a:rPr>
              <a:t>effective treatment w/ nitrogen</a:t>
            </a:r>
          </a:p>
          <a:p>
            <a:pPr lvl="4" algn="just"/>
            <a:r>
              <a:rPr lang="en-CA" sz="1600" dirty="0">
                <a:solidFill>
                  <a:srgbClr val="073E87"/>
                </a:solidFill>
                <a:highlight>
                  <a:srgbClr val="FFFFFF"/>
                </a:highlight>
              </a:rPr>
              <a:t>     removal</a:t>
            </a:r>
          </a:p>
          <a:p>
            <a:pPr marL="2114550" lvl="4" indent="-285750" algn="just">
              <a:buFont typeface="Wingdings"/>
              <a:buChar char="ú"/>
            </a:pPr>
            <a:r>
              <a:rPr lang="en-CA" sz="1600" dirty="0">
                <a:solidFill>
                  <a:srgbClr val="073E87"/>
                </a:solidFill>
                <a:highlight>
                  <a:srgbClr val="FFFFFF"/>
                </a:highlight>
              </a:rPr>
              <a:t>gravity flow-through, simple</a:t>
            </a:r>
          </a:p>
          <a:p>
            <a:pPr lvl="4" algn="just"/>
            <a:r>
              <a:rPr lang="en-CA" sz="1600" dirty="0">
                <a:solidFill>
                  <a:srgbClr val="073E87"/>
                </a:solidFill>
                <a:highlight>
                  <a:srgbClr val="FFFFFF"/>
                </a:highlight>
              </a:rPr>
              <a:t>     operation</a:t>
            </a:r>
          </a:p>
          <a:p>
            <a:pPr marL="2114550" lvl="4" indent="-285750" algn="just">
              <a:buFont typeface="Wingdings"/>
              <a:buChar char="ú"/>
            </a:pPr>
            <a:r>
              <a:rPr lang="en-CA" sz="1600" dirty="0">
                <a:solidFill>
                  <a:srgbClr val="073E87"/>
                </a:solidFill>
                <a:highlight>
                  <a:srgbClr val="FFFFFF"/>
                </a:highlight>
              </a:rPr>
              <a:t>compact and robust</a:t>
            </a:r>
          </a:p>
          <a:p>
            <a:pPr marL="2114550" lvl="4" indent="-285750" algn="just">
              <a:buFont typeface="Wingdings"/>
              <a:buChar char="ú"/>
            </a:pPr>
            <a:r>
              <a:rPr lang="en-CA" sz="1600" dirty="0">
                <a:solidFill>
                  <a:srgbClr val="073E87"/>
                </a:solidFill>
                <a:highlight>
                  <a:srgbClr val="FFFFFF"/>
                </a:highlight>
              </a:rPr>
              <a:t>modular and expandable</a:t>
            </a:r>
          </a:p>
          <a:p>
            <a:pPr marL="2114550" lvl="4" indent="-285750" algn="just">
              <a:buFont typeface="Wingdings"/>
              <a:buChar char="ú"/>
            </a:pPr>
            <a:r>
              <a:rPr lang="en-CA" sz="1600" dirty="0">
                <a:solidFill>
                  <a:srgbClr val="073E87"/>
                </a:solidFill>
                <a:highlight>
                  <a:srgbClr val="FFFFFF"/>
                </a:highlight>
              </a:rPr>
              <a:t>fluidized bed filtration efficiency</a:t>
            </a:r>
          </a:p>
          <a:p>
            <a:pPr marL="2114550" lvl="4" indent="-285750" algn="just">
              <a:buFont typeface="Wingdings"/>
              <a:buChar char="ú"/>
            </a:pPr>
            <a:r>
              <a:rPr lang="en-CA" sz="1600" dirty="0">
                <a:solidFill>
                  <a:srgbClr val="073E87"/>
                </a:solidFill>
                <a:highlight>
                  <a:srgbClr val="FFFFFF"/>
                </a:highlight>
              </a:rPr>
              <a:t>self-regulating hydraulic </a:t>
            </a:r>
            <a:r>
              <a:rPr lang="en-CA" sz="1600" dirty="0">
                <a:solidFill>
                  <a:srgbClr val="073E87"/>
                </a:solidFill>
              </a:rPr>
              <a:t>flexibility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63"/>
          <a:stretch/>
        </p:blipFill>
        <p:spPr>
          <a:xfrm>
            <a:off x="298538" y="2519131"/>
            <a:ext cx="4970017" cy="2874033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5372482" y="5065299"/>
            <a:ext cx="34729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600" i="1" dirty="0">
                <a:solidFill>
                  <a:srgbClr val="073E87"/>
                </a:solidFill>
              </a:rPr>
              <a:t>ECOfluid patented process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>
            <a:normAutofit/>
          </a:bodyPr>
          <a:lstStyle/>
          <a:p>
            <a:pPr algn="r"/>
            <a:r>
              <a:rPr lang="en-CA" sz="2400" b="1" dirty="0"/>
              <a:t>Treatment Processes</a:t>
            </a:r>
            <a:br>
              <a:rPr lang="en-CA" sz="2400" b="1" dirty="0"/>
            </a:br>
            <a:r>
              <a:rPr lang="en-CA" sz="2400" b="1" dirty="0"/>
              <a:t> USBF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088232" cy="298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703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9829</TotalTime>
  <Words>1912</Words>
  <Application>Microsoft Office PowerPoint</Application>
  <PresentationFormat>On-screen Show (4:3)</PresentationFormat>
  <Paragraphs>361</Paragraphs>
  <Slides>33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Arial</vt:lpstr>
      <vt:lpstr>Calibri</vt:lpstr>
      <vt:lpstr>Symbol</vt:lpstr>
      <vt:lpstr>Times New Roman</vt:lpstr>
      <vt:lpstr>Tw Cen MT</vt:lpstr>
      <vt:lpstr>Wingdings</vt:lpstr>
      <vt:lpstr>Wingdings 2</vt:lpstr>
      <vt:lpstr>Median</vt:lpstr>
      <vt:lpstr>PowerPoint Presentation</vt:lpstr>
      <vt:lpstr>PowerPoint Presentation</vt:lpstr>
      <vt:lpstr>About ECOfluid</vt:lpstr>
      <vt:lpstr>ECOfluid Systems Inc. Tel: (604) 662-4544 Email: info@ECOfluid.com</vt:lpstr>
      <vt:lpstr>About ECOfluid</vt:lpstr>
      <vt:lpstr>About ECOfluid</vt:lpstr>
      <vt:lpstr>  SECONDARY WW TREATMENT PLANT</vt:lpstr>
      <vt:lpstr>Treatment Processes USBF</vt:lpstr>
      <vt:lpstr>Treatment Processes  USBF</vt:lpstr>
      <vt:lpstr> Project Profile Joshua Basin WWTP, California </vt:lpstr>
      <vt:lpstr> Project Profile Nanoose First Nation WWTP, British Columbia </vt:lpstr>
      <vt:lpstr> Project Profile  Sun Peaks Resort WWTP, British Columbia </vt:lpstr>
      <vt:lpstr> Project Profile Senkulmen (Osoyoos Indian Band) WWTP, British Columbia </vt:lpstr>
      <vt:lpstr> Project Profile Snug Cove WWTP, British Columbia </vt:lpstr>
      <vt:lpstr> Project Profile Finz Resort WWTP, British Columbia </vt:lpstr>
      <vt:lpstr> Project Profile Lake Alfred, Florida </vt:lpstr>
      <vt:lpstr> Project Profile Chengde City, China </vt:lpstr>
      <vt:lpstr>Other Projects</vt:lpstr>
      <vt:lpstr>Other Projects</vt:lpstr>
      <vt:lpstr>ECOfluid &amp; NORAM Biosystems</vt:lpstr>
      <vt:lpstr>NORAM Biosystems Market Offerings</vt:lpstr>
      <vt:lpstr>VERTREAT™ Process Features – Basic Flowsheet</vt:lpstr>
      <vt:lpstr>VERTREAT™ Process Advantages</vt:lpstr>
      <vt:lpstr>Qingdao, China</vt:lpstr>
      <vt:lpstr>Dawson City, Canada</vt:lpstr>
      <vt:lpstr>PowerPoint Presentation</vt:lpstr>
      <vt:lpstr>PowerPoint Presentation</vt:lpstr>
      <vt:lpstr>Contract R&amp;D on WW Technologies</vt:lpstr>
      <vt:lpstr>Bench Testing/Process Validation</vt:lpstr>
      <vt:lpstr>Pilot Plant Design and Fabrication </vt:lpstr>
      <vt:lpstr>Temporary Treatment Systems 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Justin Hebner</dc:creator>
  <cp:lastModifiedBy>Kevin Chicquen</cp:lastModifiedBy>
  <cp:revision>449</cp:revision>
  <cp:lastPrinted>2018-06-12T17:12:02Z</cp:lastPrinted>
  <dcterms:created xsi:type="dcterms:W3CDTF">2015-04-21T15:31:52Z</dcterms:created>
  <dcterms:modified xsi:type="dcterms:W3CDTF">2020-04-23T13:43:05Z</dcterms:modified>
</cp:coreProperties>
</file>